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2" r:id="rId4"/>
    <p:sldId id="276" r:id="rId5"/>
    <p:sldId id="263" r:id="rId6"/>
    <p:sldId id="277" r:id="rId7"/>
    <p:sldId id="278" r:id="rId8"/>
    <p:sldId id="279" r:id="rId9"/>
    <p:sldId id="266" r:id="rId10"/>
    <p:sldId id="264" r:id="rId11"/>
    <p:sldId id="267" r:id="rId12"/>
    <p:sldId id="268" r:id="rId13"/>
    <p:sldId id="269" r:id="rId14"/>
    <p:sldId id="270" r:id="rId15"/>
    <p:sldId id="272" r:id="rId16"/>
    <p:sldId id="271" r:id="rId17"/>
    <p:sldId id="273" r:id="rId18"/>
    <p:sldId id="274" r:id="rId19"/>
    <p:sldId id="275" r:id="rId20"/>
    <p:sldId id="281" r:id="rId21"/>
    <p:sldId id="283" r:id="rId22"/>
    <p:sldId id="292" r:id="rId23"/>
    <p:sldId id="285" r:id="rId24"/>
    <p:sldId id="286" r:id="rId25"/>
    <p:sldId id="287" r:id="rId26"/>
    <p:sldId id="293" r:id="rId27"/>
    <p:sldId id="290" r:id="rId28"/>
    <p:sldId id="291" r:id="rId29"/>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varScale="1">
        <p:scale>
          <a:sx n="64" d="100"/>
          <a:sy n="64" d="100"/>
        </p:scale>
        <p:origin x="7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6B75F7-F8B4-4B54-B2F5-9A90936615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8AD7A7B-9112-433E-921D-2E7C4976628B}">
      <dgm:prSet/>
      <dgm:spPr/>
      <dgm:t>
        <a:bodyPr/>
        <a:lstStyle/>
        <a:p>
          <a:r>
            <a:rPr lang="en-US"/>
            <a:t>Great care should be given to filling out this application accurately.  It will be reviewed many times.  </a:t>
          </a:r>
        </a:p>
      </dgm:t>
    </dgm:pt>
    <dgm:pt modelId="{978CDCC0-62F3-4CF9-BBD7-51A51D9E004F}" type="parTrans" cxnId="{5B4C6CC7-4F71-40D8-974D-1CD458F164A7}">
      <dgm:prSet/>
      <dgm:spPr/>
      <dgm:t>
        <a:bodyPr/>
        <a:lstStyle/>
        <a:p>
          <a:endParaRPr lang="en-US"/>
        </a:p>
      </dgm:t>
    </dgm:pt>
    <dgm:pt modelId="{9F3DF830-8D9C-4B40-98A8-73BF946AAA7F}" type="sibTrans" cxnId="{5B4C6CC7-4F71-40D8-974D-1CD458F164A7}">
      <dgm:prSet/>
      <dgm:spPr/>
      <dgm:t>
        <a:bodyPr/>
        <a:lstStyle/>
        <a:p>
          <a:endParaRPr lang="en-US"/>
        </a:p>
      </dgm:t>
    </dgm:pt>
    <dgm:pt modelId="{F29F4332-8B66-4EBB-8F0E-8B633E93FBEB}">
      <dgm:prSet/>
      <dgm:spPr/>
      <dgm:t>
        <a:bodyPr/>
        <a:lstStyle/>
        <a:p>
          <a:r>
            <a:rPr lang="en-US"/>
            <a:t>You can fill out the application via scoutbook. </a:t>
          </a:r>
        </a:p>
      </dgm:t>
    </dgm:pt>
    <dgm:pt modelId="{D9B38486-641E-42ED-AF79-4D1A51CE7B07}" type="parTrans" cxnId="{F5F7C08C-7019-4383-BBEE-3A28A960195F}">
      <dgm:prSet/>
      <dgm:spPr/>
      <dgm:t>
        <a:bodyPr/>
        <a:lstStyle/>
        <a:p>
          <a:endParaRPr lang="en-US"/>
        </a:p>
      </dgm:t>
    </dgm:pt>
    <dgm:pt modelId="{D39C32A4-2E31-419A-B7FB-3BA63597301C}" type="sibTrans" cxnId="{F5F7C08C-7019-4383-BBEE-3A28A960195F}">
      <dgm:prSet/>
      <dgm:spPr/>
      <dgm:t>
        <a:bodyPr/>
        <a:lstStyle/>
        <a:p>
          <a:endParaRPr lang="en-US"/>
        </a:p>
      </dgm:t>
    </dgm:pt>
    <dgm:pt modelId="{0AB3A541-AD47-4449-83C2-743E15F2DA47}">
      <dgm:prSet/>
      <dgm:spPr/>
      <dgm:t>
        <a:bodyPr/>
        <a:lstStyle/>
        <a:p>
          <a:r>
            <a:rPr lang="en-US" dirty="0"/>
            <a:t>References – These must be added manually, and they must be the same people that you requested letters from</a:t>
          </a:r>
        </a:p>
      </dgm:t>
    </dgm:pt>
    <dgm:pt modelId="{C54A79B6-17B7-4399-BC0D-9D3473CB8954}" type="parTrans" cxnId="{925294DA-9549-4A62-9A43-C2D1DA16158E}">
      <dgm:prSet/>
      <dgm:spPr/>
      <dgm:t>
        <a:bodyPr/>
        <a:lstStyle/>
        <a:p>
          <a:endParaRPr lang="en-US"/>
        </a:p>
      </dgm:t>
    </dgm:pt>
    <dgm:pt modelId="{15DDE953-BCFC-4505-8879-E81CD01CE7C1}" type="sibTrans" cxnId="{925294DA-9549-4A62-9A43-C2D1DA16158E}">
      <dgm:prSet/>
      <dgm:spPr/>
      <dgm:t>
        <a:bodyPr/>
        <a:lstStyle/>
        <a:p>
          <a:endParaRPr lang="en-US"/>
        </a:p>
      </dgm:t>
    </dgm:pt>
    <dgm:pt modelId="{82FFC053-91A2-460F-95BB-6B54943ADC59}">
      <dgm:prSet/>
      <dgm:spPr/>
      <dgm:t>
        <a:bodyPr/>
        <a:lstStyle/>
        <a:p>
          <a:r>
            <a:rPr lang="en-US" dirty="0"/>
            <a:t>Once you have completed the application you are ready for the final steps.  </a:t>
          </a:r>
        </a:p>
      </dgm:t>
    </dgm:pt>
    <dgm:pt modelId="{59F7D59F-C58B-42D7-BF07-F8B54CAF2BFB}" type="parTrans" cxnId="{B5E7378A-F714-43FF-B9C2-4A6EC11A563C}">
      <dgm:prSet/>
      <dgm:spPr/>
      <dgm:t>
        <a:bodyPr/>
        <a:lstStyle/>
        <a:p>
          <a:endParaRPr lang="en-US"/>
        </a:p>
      </dgm:t>
    </dgm:pt>
    <dgm:pt modelId="{E391438A-BA44-4187-860B-B3AFE43C0DB2}" type="sibTrans" cxnId="{B5E7378A-F714-43FF-B9C2-4A6EC11A563C}">
      <dgm:prSet/>
      <dgm:spPr/>
      <dgm:t>
        <a:bodyPr/>
        <a:lstStyle/>
        <a:p>
          <a:endParaRPr lang="en-US"/>
        </a:p>
      </dgm:t>
    </dgm:pt>
    <dgm:pt modelId="{634AC3ED-7636-44DC-823F-99E39F49461A}" type="pres">
      <dgm:prSet presAssocID="{186B75F7-F8B4-4B54-B2F5-9A90936615AE}" presName="linear" presStyleCnt="0">
        <dgm:presLayoutVars>
          <dgm:animLvl val="lvl"/>
          <dgm:resizeHandles val="exact"/>
        </dgm:presLayoutVars>
      </dgm:prSet>
      <dgm:spPr/>
    </dgm:pt>
    <dgm:pt modelId="{5EDA4506-ED87-4DA9-B1DD-F3E9907375AB}" type="pres">
      <dgm:prSet presAssocID="{08AD7A7B-9112-433E-921D-2E7C4976628B}" presName="parentText" presStyleLbl="node1" presStyleIdx="0" presStyleCnt="4">
        <dgm:presLayoutVars>
          <dgm:chMax val="0"/>
          <dgm:bulletEnabled val="1"/>
        </dgm:presLayoutVars>
      </dgm:prSet>
      <dgm:spPr/>
    </dgm:pt>
    <dgm:pt modelId="{CC8286E8-2EAC-4708-A4E6-46AFB8A94AB3}" type="pres">
      <dgm:prSet presAssocID="{9F3DF830-8D9C-4B40-98A8-73BF946AAA7F}" presName="spacer" presStyleCnt="0"/>
      <dgm:spPr/>
    </dgm:pt>
    <dgm:pt modelId="{3288BAAD-5072-4FD5-8C87-F08255C3639F}" type="pres">
      <dgm:prSet presAssocID="{F29F4332-8B66-4EBB-8F0E-8B633E93FBEB}" presName="parentText" presStyleLbl="node1" presStyleIdx="1" presStyleCnt="4">
        <dgm:presLayoutVars>
          <dgm:chMax val="0"/>
          <dgm:bulletEnabled val="1"/>
        </dgm:presLayoutVars>
      </dgm:prSet>
      <dgm:spPr/>
    </dgm:pt>
    <dgm:pt modelId="{8BAF56D8-D7DD-4B30-9D27-6DE1804F0C9A}" type="pres">
      <dgm:prSet presAssocID="{D39C32A4-2E31-419A-B7FB-3BA63597301C}" presName="spacer" presStyleCnt="0"/>
      <dgm:spPr/>
    </dgm:pt>
    <dgm:pt modelId="{4FE94E3C-D08C-4606-868E-D152A9364B22}" type="pres">
      <dgm:prSet presAssocID="{0AB3A541-AD47-4449-83C2-743E15F2DA47}" presName="parentText" presStyleLbl="node1" presStyleIdx="2" presStyleCnt="4">
        <dgm:presLayoutVars>
          <dgm:chMax val="0"/>
          <dgm:bulletEnabled val="1"/>
        </dgm:presLayoutVars>
      </dgm:prSet>
      <dgm:spPr/>
    </dgm:pt>
    <dgm:pt modelId="{C7D8C591-D622-47DC-9C45-A162D77E4C78}" type="pres">
      <dgm:prSet presAssocID="{15DDE953-BCFC-4505-8879-E81CD01CE7C1}" presName="spacer" presStyleCnt="0"/>
      <dgm:spPr/>
    </dgm:pt>
    <dgm:pt modelId="{97FEA930-010B-48F6-A69D-0F57B3529D8C}" type="pres">
      <dgm:prSet presAssocID="{82FFC053-91A2-460F-95BB-6B54943ADC59}" presName="parentText" presStyleLbl="node1" presStyleIdx="3" presStyleCnt="4">
        <dgm:presLayoutVars>
          <dgm:chMax val="0"/>
          <dgm:bulletEnabled val="1"/>
        </dgm:presLayoutVars>
      </dgm:prSet>
      <dgm:spPr/>
    </dgm:pt>
  </dgm:ptLst>
  <dgm:cxnLst>
    <dgm:cxn modelId="{B6A6090C-2D8B-4520-B03D-027BDFA91C57}" type="presOf" srcId="{0AB3A541-AD47-4449-83C2-743E15F2DA47}" destId="{4FE94E3C-D08C-4606-868E-D152A9364B22}" srcOrd="0" destOrd="0" presId="urn:microsoft.com/office/officeart/2005/8/layout/vList2"/>
    <dgm:cxn modelId="{D260741D-656A-4A16-A288-FA28D50E2EF7}" type="presOf" srcId="{F29F4332-8B66-4EBB-8F0E-8B633E93FBEB}" destId="{3288BAAD-5072-4FD5-8C87-F08255C3639F}" srcOrd="0" destOrd="0" presId="urn:microsoft.com/office/officeart/2005/8/layout/vList2"/>
    <dgm:cxn modelId="{09DA3F55-2FF0-4920-9D06-2B20C4C0B08B}" type="presOf" srcId="{08AD7A7B-9112-433E-921D-2E7C4976628B}" destId="{5EDA4506-ED87-4DA9-B1DD-F3E9907375AB}" srcOrd="0" destOrd="0" presId="urn:microsoft.com/office/officeart/2005/8/layout/vList2"/>
    <dgm:cxn modelId="{B5E7378A-F714-43FF-B9C2-4A6EC11A563C}" srcId="{186B75F7-F8B4-4B54-B2F5-9A90936615AE}" destId="{82FFC053-91A2-460F-95BB-6B54943ADC59}" srcOrd="3" destOrd="0" parTransId="{59F7D59F-C58B-42D7-BF07-F8B54CAF2BFB}" sibTransId="{E391438A-BA44-4187-860B-B3AFE43C0DB2}"/>
    <dgm:cxn modelId="{F5F7C08C-7019-4383-BBEE-3A28A960195F}" srcId="{186B75F7-F8B4-4B54-B2F5-9A90936615AE}" destId="{F29F4332-8B66-4EBB-8F0E-8B633E93FBEB}" srcOrd="1" destOrd="0" parTransId="{D9B38486-641E-42ED-AF79-4D1A51CE7B07}" sibTransId="{D39C32A4-2E31-419A-B7FB-3BA63597301C}"/>
    <dgm:cxn modelId="{FEC28DC1-0F16-45EE-9C7C-418316584CCF}" type="presOf" srcId="{82FFC053-91A2-460F-95BB-6B54943ADC59}" destId="{97FEA930-010B-48F6-A69D-0F57B3529D8C}" srcOrd="0" destOrd="0" presId="urn:microsoft.com/office/officeart/2005/8/layout/vList2"/>
    <dgm:cxn modelId="{852EEFC6-7D88-4C8F-94C3-54D01AB28079}" type="presOf" srcId="{186B75F7-F8B4-4B54-B2F5-9A90936615AE}" destId="{634AC3ED-7636-44DC-823F-99E39F49461A}" srcOrd="0" destOrd="0" presId="urn:microsoft.com/office/officeart/2005/8/layout/vList2"/>
    <dgm:cxn modelId="{5B4C6CC7-4F71-40D8-974D-1CD458F164A7}" srcId="{186B75F7-F8B4-4B54-B2F5-9A90936615AE}" destId="{08AD7A7B-9112-433E-921D-2E7C4976628B}" srcOrd="0" destOrd="0" parTransId="{978CDCC0-62F3-4CF9-BBD7-51A51D9E004F}" sibTransId="{9F3DF830-8D9C-4B40-98A8-73BF946AAA7F}"/>
    <dgm:cxn modelId="{925294DA-9549-4A62-9A43-C2D1DA16158E}" srcId="{186B75F7-F8B4-4B54-B2F5-9A90936615AE}" destId="{0AB3A541-AD47-4449-83C2-743E15F2DA47}" srcOrd="2" destOrd="0" parTransId="{C54A79B6-17B7-4399-BC0D-9D3473CB8954}" sibTransId="{15DDE953-BCFC-4505-8879-E81CD01CE7C1}"/>
    <dgm:cxn modelId="{E3D52933-A21F-450A-A5B0-0FB144275284}" type="presParOf" srcId="{634AC3ED-7636-44DC-823F-99E39F49461A}" destId="{5EDA4506-ED87-4DA9-B1DD-F3E9907375AB}" srcOrd="0" destOrd="0" presId="urn:microsoft.com/office/officeart/2005/8/layout/vList2"/>
    <dgm:cxn modelId="{C484696A-1011-46EE-BBD4-346D006FA255}" type="presParOf" srcId="{634AC3ED-7636-44DC-823F-99E39F49461A}" destId="{CC8286E8-2EAC-4708-A4E6-46AFB8A94AB3}" srcOrd="1" destOrd="0" presId="urn:microsoft.com/office/officeart/2005/8/layout/vList2"/>
    <dgm:cxn modelId="{48C4CDEF-E5EE-40A5-9F12-FC483ABAF60E}" type="presParOf" srcId="{634AC3ED-7636-44DC-823F-99E39F49461A}" destId="{3288BAAD-5072-4FD5-8C87-F08255C3639F}" srcOrd="2" destOrd="0" presId="urn:microsoft.com/office/officeart/2005/8/layout/vList2"/>
    <dgm:cxn modelId="{B760DEDC-3104-4FBA-A116-2862A65D9ED8}" type="presParOf" srcId="{634AC3ED-7636-44DC-823F-99E39F49461A}" destId="{8BAF56D8-D7DD-4B30-9D27-6DE1804F0C9A}" srcOrd="3" destOrd="0" presId="urn:microsoft.com/office/officeart/2005/8/layout/vList2"/>
    <dgm:cxn modelId="{F03F351D-B3F2-47CC-970A-2BDF47CBEA52}" type="presParOf" srcId="{634AC3ED-7636-44DC-823F-99E39F49461A}" destId="{4FE94E3C-D08C-4606-868E-D152A9364B22}" srcOrd="4" destOrd="0" presId="urn:microsoft.com/office/officeart/2005/8/layout/vList2"/>
    <dgm:cxn modelId="{7BA97FB7-8BB1-438C-BBCA-35058F584CFC}" type="presParOf" srcId="{634AC3ED-7636-44DC-823F-99E39F49461A}" destId="{C7D8C591-D622-47DC-9C45-A162D77E4C78}" srcOrd="5" destOrd="0" presId="urn:microsoft.com/office/officeart/2005/8/layout/vList2"/>
    <dgm:cxn modelId="{934299DE-BA48-4697-A994-4AF3612DB7A3}" type="presParOf" srcId="{634AC3ED-7636-44DC-823F-99E39F49461A}" destId="{97FEA930-010B-48F6-A69D-0F57B3529D8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A4506-ED87-4DA9-B1DD-F3E9907375AB}">
      <dsp:nvSpPr>
        <dsp:cNvPr id="0" name=""/>
        <dsp:cNvSpPr/>
      </dsp:nvSpPr>
      <dsp:spPr>
        <a:xfrm>
          <a:off x="0" y="377303"/>
          <a:ext cx="6380777" cy="795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Great care should be given to filling out this application accurately.  It will be reviewed many times.  </a:t>
          </a:r>
        </a:p>
      </dsp:txBody>
      <dsp:txXfrm>
        <a:off x="38838" y="416141"/>
        <a:ext cx="6303101" cy="717924"/>
      </dsp:txXfrm>
    </dsp:sp>
    <dsp:sp modelId="{3288BAAD-5072-4FD5-8C87-F08255C3639F}">
      <dsp:nvSpPr>
        <dsp:cNvPr id="0" name=""/>
        <dsp:cNvSpPr/>
      </dsp:nvSpPr>
      <dsp:spPr>
        <a:xfrm>
          <a:off x="0" y="1230503"/>
          <a:ext cx="6380777" cy="795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You can fill out the application via scoutbook. </a:t>
          </a:r>
        </a:p>
      </dsp:txBody>
      <dsp:txXfrm>
        <a:off x="38838" y="1269341"/>
        <a:ext cx="6303101" cy="717924"/>
      </dsp:txXfrm>
    </dsp:sp>
    <dsp:sp modelId="{4FE94E3C-D08C-4606-868E-D152A9364B22}">
      <dsp:nvSpPr>
        <dsp:cNvPr id="0" name=""/>
        <dsp:cNvSpPr/>
      </dsp:nvSpPr>
      <dsp:spPr>
        <a:xfrm>
          <a:off x="0" y="2083703"/>
          <a:ext cx="6380777" cy="795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References – These must be added manually, and they must be the same people that you requested letters from</a:t>
          </a:r>
        </a:p>
      </dsp:txBody>
      <dsp:txXfrm>
        <a:off x="38838" y="2122541"/>
        <a:ext cx="6303101" cy="717924"/>
      </dsp:txXfrm>
    </dsp:sp>
    <dsp:sp modelId="{97FEA930-010B-48F6-A69D-0F57B3529D8C}">
      <dsp:nvSpPr>
        <dsp:cNvPr id="0" name=""/>
        <dsp:cNvSpPr/>
      </dsp:nvSpPr>
      <dsp:spPr>
        <a:xfrm>
          <a:off x="0" y="2936903"/>
          <a:ext cx="6380777" cy="7956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Once you have completed the application you are ready for the final steps.  </a:t>
          </a:r>
        </a:p>
      </dsp:txBody>
      <dsp:txXfrm>
        <a:off x="38838" y="2975741"/>
        <a:ext cx="6303101" cy="71792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1BDCA68E-FAA4-46B8-BDD3-0FE43CB94661}" type="datetimeFigureOut">
              <a:rPr lang="en-US" smtClean="0"/>
              <a:t>1/17/2022</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21922EEB-EFFE-4D26-BDE7-F831BE05DC29}"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031729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DCA68E-FAA4-46B8-BDD3-0FE43CB94661}"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22EEB-EFFE-4D26-BDE7-F831BE05DC29}" type="slidenum">
              <a:rPr lang="en-US" smtClean="0"/>
              <a:t>‹#›</a:t>
            </a:fld>
            <a:endParaRPr lang="en-US"/>
          </a:p>
        </p:txBody>
      </p:sp>
    </p:spTree>
    <p:extLst>
      <p:ext uri="{BB962C8B-B14F-4D97-AF65-F5344CB8AC3E}">
        <p14:creationId xmlns:p14="http://schemas.microsoft.com/office/powerpoint/2010/main" val="37273921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DCA68E-FAA4-46B8-BDD3-0FE43CB94661}"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22EEB-EFFE-4D26-BDE7-F831BE05DC29}" type="slidenum">
              <a:rPr lang="en-US" smtClean="0"/>
              <a:t>‹#›</a:t>
            </a:fld>
            <a:endParaRPr lang="en-US"/>
          </a:p>
        </p:txBody>
      </p:sp>
    </p:spTree>
    <p:extLst>
      <p:ext uri="{BB962C8B-B14F-4D97-AF65-F5344CB8AC3E}">
        <p14:creationId xmlns:p14="http://schemas.microsoft.com/office/powerpoint/2010/main" val="33206095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DCA68E-FAA4-46B8-BDD3-0FE43CB94661}"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22EEB-EFFE-4D26-BDE7-F831BE05DC29}"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751321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DCA68E-FAA4-46B8-BDD3-0FE43CB94661}"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22EEB-EFFE-4D26-BDE7-F831BE05DC29}" type="slidenum">
              <a:rPr lang="en-US" smtClean="0"/>
              <a:t>‹#›</a:t>
            </a:fld>
            <a:endParaRPr lang="en-US"/>
          </a:p>
        </p:txBody>
      </p:sp>
    </p:spTree>
    <p:extLst>
      <p:ext uri="{BB962C8B-B14F-4D97-AF65-F5344CB8AC3E}">
        <p14:creationId xmlns:p14="http://schemas.microsoft.com/office/powerpoint/2010/main" val="11640614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BDCA68E-FAA4-46B8-BDD3-0FE43CB94661}"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922EEB-EFFE-4D26-BDE7-F831BE05DC29}" type="slidenum">
              <a:rPr lang="en-US" smtClean="0"/>
              <a:t>‹#›</a:t>
            </a:fld>
            <a:endParaRPr lang="en-US"/>
          </a:p>
        </p:txBody>
      </p:sp>
    </p:spTree>
    <p:extLst>
      <p:ext uri="{BB962C8B-B14F-4D97-AF65-F5344CB8AC3E}">
        <p14:creationId xmlns:p14="http://schemas.microsoft.com/office/powerpoint/2010/main" val="14245114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BDCA68E-FAA4-46B8-BDD3-0FE43CB94661}"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922EEB-EFFE-4D26-BDE7-F831BE05DC29}" type="slidenum">
              <a:rPr lang="en-US" smtClean="0"/>
              <a:t>‹#›</a:t>
            </a:fld>
            <a:endParaRPr lang="en-US"/>
          </a:p>
        </p:txBody>
      </p:sp>
    </p:spTree>
    <p:extLst>
      <p:ext uri="{BB962C8B-B14F-4D97-AF65-F5344CB8AC3E}">
        <p14:creationId xmlns:p14="http://schemas.microsoft.com/office/powerpoint/2010/main" val="3302519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DCA68E-FAA4-46B8-BDD3-0FE43CB94661}"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22EEB-EFFE-4D26-BDE7-F831BE05DC29}" type="slidenum">
              <a:rPr lang="en-US" smtClean="0"/>
              <a:t>‹#›</a:t>
            </a:fld>
            <a:endParaRPr lang="en-US"/>
          </a:p>
        </p:txBody>
      </p:sp>
    </p:spTree>
    <p:extLst>
      <p:ext uri="{BB962C8B-B14F-4D97-AF65-F5344CB8AC3E}">
        <p14:creationId xmlns:p14="http://schemas.microsoft.com/office/powerpoint/2010/main" val="13031954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DCA68E-FAA4-46B8-BDD3-0FE43CB94661}"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22EEB-EFFE-4D26-BDE7-F831BE05DC29}" type="slidenum">
              <a:rPr lang="en-US" smtClean="0"/>
              <a:t>‹#›</a:t>
            </a:fld>
            <a:endParaRPr lang="en-US"/>
          </a:p>
        </p:txBody>
      </p:sp>
    </p:spTree>
    <p:extLst>
      <p:ext uri="{BB962C8B-B14F-4D97-AF65-F5344CB8AC3E}">
        <p14:creationId xmlns:p14="http://schemas.microsoft.com/office/powerpoint/2010/main" val="35236161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126A2-ABBC-449B-B1E1-2C7D965AAE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C7C8D6-90D8-451C-945A-84E87E3EED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FF0E9B-477E-43A6-928C-92BE74299D70}"/>
              </a:ext>
            </a:extLst>
          </p:cNvPr>
          <p:cNvSpPr>
            <a:spLocks noGrp="1"/>
          </p:cNvSpPr>
          <p:nvPr>
            <p:ph type="dt" sz="half" idx="10"/>
          </p:nvPr>
        </p:nvSpPr>
        <p:spPr/>
        <p:txBody>
          <a:bodyPr/>
          <a:lstStyle/>
          <a:p>
            <a:fld id="{1BDCA68E-FAA4-46B8-BDD3-0FE43CB94661}" type="datetimeFigureOut">
              <a:rPr lang="en-US" smtClean="0"/>
              <a:t>1/17/2022</a:t>
            </a:fld>
            <a:endParaRPr lang="en-US"/>
          </a:p>
        </p:txBody>
      </p:sp>
      <p:sp>
        <p:nvSpPr>
          <p:cNvPr id="5" name="Footer Placeholder 4">
            <a:extLst>
              <a:ext uri="{FF2B5EF4-FFF2-40B4-BE49-F238E27FC236}">
                <a16:creationId xmlns:a16="http://schemas.microsoft.com/office/drawing/2014/main" id="{F85AFADB-D8AA-45DE-BDD2-AAC71A3E1E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E65BF-82CE-45A1-AD82-B467A0495484}"/>
              </a:ext>
            </a:extLst>
          </p:cNvPr>
          <p:cNvSpPr>
            <a:spLocks noGrp="1"/>
          </p:cNvSpPr>
          <p:nvPr>
            <p:ph type="sldNum" sz="quarter" idx="12"/>
          </p:nvPr>
        </p:nvSpPr>
        <p:spPr/>
        <p:txBody>
          <a:bodyPr/>
          <a:lstStyle/>
          <a:p>
            <a:fld id="{21922EEB-EFFE-4D26-BDE7-F831BE05DC29}" type="slidenum">
              <a:rPr lang="en-US" smtClean="0"/>
              <a:t>‹#›</a:t>
            </a:fld>
            <a:endParaRPr lang="en-US"/>
          </a:p>
        </p:txBody>
      </p:sp>
    </p:spTree>
    <p:extLst>
      <p:ext uri="{BB962C8B-B14F-4D97-AF65-F5344CB8AC3E}">
        <p14:creationId xmlns:p14="http://schemas.microsoft.com/office/powerpoint/2010/main" val="9904353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4BCB4-53A4-49EE-AF5A-4D384229A4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413982-B543-4881-B064-46301C9859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F2B37B-1FC5-4FDF-B7B7-0E30EBE3A2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ED1CBA-2F31-4FAC-BB02-C8B60BE9C16C}"/>
              </a:ext>
            </a:extLst>
          </p:cNvPr>
          <p:cNvSpPr>
            <a:spLocks noGrp="1"/>
          </p:cNvSpPr>
          <p:nvPr>
            <p:ph type="dt" sz="half" idx="10"/>
          </p:nvPr>
        </p:nvSpPr>
        <p:spPr/>
        <p:txBody>
          <a:bodyPr/>
          <a:lstStyle/>
          <a:p>
            <a:fld id="{1BDCA68E-FAA4-46B8-BDD3-0FE43CB94661}" type="datetimeFigureOut">
              <a:rPr lang="en-US" smtClean="0"/>
              <a:t>1/17/2022</a:t>
            </a:fld>
            <a:endParaRPr lang="en-US"/>
          </a:p>
        </p:txBody>
      </p:sp>
      <p:sp>
        <p:nvSpPr>
          <p:cNvPr id="6" name="Footer Placeholder 5">
            <a:extLst>
              <a:ext uri="{FF2B5EF4-FFF2-40B4-BE49-F238E27FC236}">
                <a16:creationId xmlns:a16="http://schemas.microsoft.com/office/drawing/2014/main" id="{8C4B5B66-E0DC-45E2-80AC-82C0E0AA86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91F84E-9D58-4E3E-AF9D-029AC776BE1B}"/>
              </a:ext>
            </a:extLst>
          </p:cNvPr>
          <p:cNvSpPr>
            <a:spLocks noGrp="1"/>
          </p:cNvSpPr>
          <p:nvPr>
            <p:ph type="sldNum" sz="quarter" idx="12"/>
          </p:nvPr>
        </p:nvSpPr>
        <p:spPr/>
        <p:txBody>
          <a:bodyPr/>
          <a:lstStyle/>
          <a:p>
            <a:fld id="{21922EEB-EFFE-4D26-BDE7-F831BE05DC29}" type="slidenum">
              <a:rPr lang="en-US" smtClean="0"/>
              <a:t>‹#›</a:t>
            </a:fld>
            <a:endParaRPr lang="en-US"/>
          </a:p>
        </p:txBody>
      </p:sp>
    </p:spTree>
    <p:extLst>
      <p:ext uri="{BB962C8B-B14F-4D97-AF65-F5344CB8AC3E}">
        <p14:creationId xmlns:p14="http://schemas.microsoft.com/office/powerpoint/2010/main" val="1449980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DCA68E-FAA4-46B8-BDD3-0FE43CB94661}"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22EEB-EFFE-4D26-BDE7-F831BE05DC29}" type="slidenum">
              <a:rPr lang="en-US" smtClean="0"/>
              <a:t>‹#›</a:t>
            </a:fld>
            <a:endParaRPr lang="en-US"/>
          </a:p>
        </p:txBody>
      </p:sp>
    </p:spTree>
    <p:extLst>
      <p:ext uri="{BB962C8B-B14F-4D97-AF65-F5344CB8AC3E}">
        <p14:creationId xmlns:p14="http://schemas.microsoft.com/office/powerpoint/2010/main" val="26152443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DCA68E-FAA4-46B8-BDD3-0FE43CB94661}"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22EEB-EFFE-4D26-BDE7-F831BE05DC29}" type="slidenum">
              <a:rPr lang="en-US" smtClean="0"/>
              <a:t>‹#›</a:t>
            </a:fld>
            <a:endParaRPr lang="en-US"/>
          </a:p>
        </p:txBody>
      </p:sp>
    </p:spTree>
    <p:extLst>
      <p:ext uri="{BB962C8B-B14F-4D97-AF65-F5344CB8AC3E}">
        <p14:creationId xmlns:p14="http://schemas.microsoft.com/office/powerpoint/2010/main" val="14277536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DCA68E-FAA4-46B8-BDD3-0FE43CB94661}"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22EEB-EFFE-4D26-BDE7-F831BE05DC29}" type="slidenum">
              <a:rPr lang="en-US" smtClean="0"/>
              <a:t>‹#›</a:t>
            </a:fld>
            <a:endParaRPr lang="en-US"/>
          </a:p>
        </p:txBody>
      </p:sp>
    </p:spTree>
    <p:extLst>
      <p:ext uri="{BB962C8B-B14F-4D97-AF65-F5344CB8AC3E}">
        <p14:creationId xmlns:p14="http://schemas.microsoft.com/office/powerpoint/2010/main" val="38472406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DCA68E-FAA4-46B8-BDD3-0FE43CB94661}"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922EEB-EFFE-4D26-BDE7-F831BE05DC29}" type="slidenum">
              <a:rPr lang="en-US" smtClean="0"/>
              <a:t>‹#›</a:t>
            </a:fld>
            <a:endParaRPr lang="en-US"/>
          </a:p>
        </p:txBody>
      </p:sp>
    </p:spTree>
    <p:extLst>
      <p:ext uri="{BB962C8B-B14F-4D97-AF65-F5344CB8AC3E}">
        <p14:creationId xmlns:p14="http://schemas.microsoft.com/office/powerpoint/2010/main" val="36801482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DCA68E-FAA4-46B8-BDD3-0FE43CB94661}"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922EEB-EFFE-4D26-BDE7-F831BE05DC29}" type="slidenum">
              <a:rPr lang="en-US" smtClean="0"/>
              <a:t>‹#›</a:t>
            </a:fld>
            <a:endParaRPr lang="en-US"/>
          </a:p>
        </p:txBody>
      </p:sp>
    </p:spTree>
    <p:extLst>
      <p:ext uri="{BB962C8B-B14F-4D97-AF65-F5344CB8AC3E}">
        <p14:creationId xmlns:p14="http://schemas.microsoft.com/office/powerpoint/2010/main" val="41955804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DCA68E-FAA4-46B8-BDD3-0FE43CB94661}"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922EEB-EFFE-4D26-BDE7-F831BE05DC29}" type="slidenum">
              <a:rPr lang="en-US" smtClean="0"/>
              <a:t>‹#›</a:t>
            </a:fld>
            <a:endParaRPr lang="en-US"/>
          </a:p>
        </p:txBody>
      </p:sp>
    </p:spTree>
    <p:extLst>
      <p:ext uri="{BB962C8B-B14F-4D97-AF65-F5344CB8AC3E}">
        <p14:creationId xmlns:p14="http://schemas.microsoft.com/office/powerpoint/2010/main" val="14446397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DCA68E-FAA4-46B8-BDD3-0FE43CB94661}"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22EEB-EFFE-4D26-BDE7-F831BE05DC29}" type="slidenum">
              <a:rPr lang="en-US" smtClean="0"/>
              <a:t>‹#›</a:t>
            </a:fld>
            <a:endParaRPr lang="en-US"/>
          </a:p>
        </p:txBody>
      </p:sp>
    </p:spTree>
    <p:extLst>
      <p:ext uri="{BB962C8B-B14F-4D97-AF65-F5344CB8AC3E}">
        <p14:creationId xmlns:p14="http://schemas.microsoft.com/office/powerpoint/2010/main" val="39981344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DCA68E-FAA4-46B8-BDD3-0FE43CB94661}"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22EEB-EFFE-4D26-BDE7-F831BE05DC29}" type="slidenum">
              <a:rPr lang="en-US" smtClean="0"/>
              <a:t>‹#›</a:t>
            </a:fld>
            <a:endParaRPr lang="en-US"/>
          </a:p>
        </p:txBody>
      </p:sp>
    </p:spTree>
    <p:extLst>
      <p:ext uri="{BB962C8B-B14F-4D97-AF65-F5344CB8AC3E}">
        <p14:creationId xmlns:p14="http://schemas.microsoft.com/office/powerpoint/2010/main" val="2834407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1BDCA68E-FAA4-46B8-BDD3-0FE43CB94661}" type="datetimeFigureOut">
              <a:rPr lang="en-US" smtClean="0"/>
              <a:t>1/17/2022</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21922EEB-EFFE-4D26-BDE7-F831BE05DC29}" type="slidenum">
              <a:rPr lang="en-US" smtClean="0"/>
              <a:t>‹#›</a:t>
            </a:fld>
            <a:endParaRPr lang="en-US"/>
          </a:p>
        </p:txBody>
      </p:sp>
    </p:spTree>
    <p:extLst>
      <p:ext uri="{BB962C8B-B14F-4D97-AF65-F5344CB8AC3E}">
        <p14:creationId xmlns:p14="http://schemas.microsoft.com/office/powerpoint/2010/main" val="3389383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5400" b="0" i="0" u="none"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4.jfif"/></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9.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hyperlink" Target="mailto:bwaeltz@verizon.net"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mailto:jcjevit@comcast.net" TargetMode="External"/><Relationship Id="rId2" Type="http://schemas.openxmlformats.org/officeDocument/2006/relationships/hyperlink" Target="mailto:bwaeltz@verizon.net" TargetMode="External"/><Relationship Id="rId1" Type="http://schemas.openxmlformats.org/officeDocument/2006/relationships/slideLayout" Target="../slideLayouts/slideLayout2.xml"/><Relationship Id="rId4" Type="http://schemas.openxmlformats.org/officeDocument/2006/relationships/hyperlink" Target="mailto:Carenzo@comcast.ne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9.xml"/><Relationship Id="rId5" Type="http://schemas.openxmlformats.org/officeDocument/2006/relationships/hyperlink" Target="http://www.scouting.org/" TargetMode="Externa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ocs.google.com/document/d/1tPVdPt4x6wOcn7jf6ERE5MXt0WFOtKk3o8b9BpXBUCA/edi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Eagle%20Project%20Checkoff%20(1).docx"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49" name="Picture 24">
            <a:extLst>
              <a:ext uri="{FF2B5EF4-FFF2-40B4-BE49-F238E27FC236}">
                <a16:creationId xmlns:a16="http://schemas.microsoft.com/office/drawing/2014/main" id="{576E8DBD-6DBD-4FCB-8FE8-8F0425C0B6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50" name="Freeform 11">
            <a:extLst>
              <a:ext uri="{FF2B5EF4-FFF2-40B4-BE49-F238E27FC236}">
                <a16:creationId xmlns:a16="http://schemas.microsoft.com/office/drawing/2014/main" id="{70BE0118-665B-49AC-8ED9-B29C009CED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51" name="Freeform 13">
            <a:extLst>
              <a:ext uri="{FF2B5EF4-FFF2-40B4-BE49-F238E27FC236}">
                <a16:creationId xmlns:a16="http://schemas.microsoft.com/office/drawing/2014/main" id="{DB8E4593-3024-4A7B-92FB-8114D72E5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52" name="Freeform 25">
            <a:extLst>
              <a:ext uri="{FF2B5EF4-FFF2-40B4-BE49-F238E27FC236}">
                <a16:creationId xmlns:a16="http://schemas.microsoft.com/office/drawing/2014/main" id="{F72029E6-113E-4A42-8D29-4B796B39B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53" name="Freeform 14">
            <a:extLst>
              <a:ext uri="{FF2B5EF4-FFF2-40B4-BE49-F238E27FC236}">
                <a16:creationId xmlns:a16="http://schemas.microsoft.com/office/drawing/2014/main" id="{FBAE6AE5-2B20-46E6-B338-A385BFF09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54" name="5-Point Star 24">
            <a:extLst>
              <a:ext uri="{FF2B5EF4-FFF2-40B4-BE49-F238E27FC236}">
                <a16:creationId xmlns:a16="http://schemas.microsoft.com/office/drawing/2014/main" id="{4555B12C-E2CF-448D-918F-96D0958DC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42ADC5D-612C-468C-8A1C-32519FC74A57}"/>
              </a:ext>
            </a:extLst>
          </p:cNvPr>
          <p:cNvSpPr>
            <a:spLocks noGrp="1"/>
          </p:cNvSpPr>
          <p:nvPr>
            <p:ph type="title"/>
          </p:nvPr>
        </p:nvSpPr>
        <p:spPr>
          <a:xfrm rot="21420000">
            <a:off x="562263" y="655592"/>
            <a:ext cx="5428489" cy="3278684"/>
          </a:xfrm>
        </p:spPr>
        <p:txBody>
          <a:bodyPr vert="horz" lIns="91440" tIns="45720" rIns="91440" bIns="45720" rtlCol="0" anchor="b">
            <a:normAutofit/>
          </a:bodyPr>
          <a:lstStyle/>
          <a:p>
            <a:pPr algn="r"/>
            <a:r>
              <a:rPr lang="en-US" sz="7400"/>
              <a:t>Troop 3</a:t>
            </a:r>
            <a:br>
              <a:rPr lang="en-US" sz="7400"/>
            </a:br>
            <a:r>
              <a:rPr lang="en-US" sz="7400"/>
              <a:t> Life to Eagle Program</a:t>
            </a:r>
          </a:p>
        </p:txBody>
      </p:sp>
      <p:pic>
        <p:nvPicPr>
          <p:cNvPr id="5" name="Content Placeholder 4" descr="A picture containing text&#10;&#10;Description automatically generated">
            <a:extLst>
              <a:ext uri="{FF2B5EF4-FFF2-40B4-BE49-F238E27FC236}">
                <a16:creationId xmlns:a16="http://schemas.microsoft.com/office/drawing/2014/main" id="{CB5D01A2-872A-4EC3-9B0F-1641262E6810}"/>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24642" r="1" b="1"/>
          <a:stretch/>
        </p:blipFill>
        <p:spPr>
          <a:xfrm rot="43020000">
            <a:off x="6437841" y="867986"/>
            <a:ext cx="4208217" cy="2824782"/>
          </a:xfrm>
          <a:prstGeom prst="rect">
            <a:avLst/>
          </a:prstGeom>
        </p:spPr>
      </p:pic>
    </p:spTree>
    <p:extLst>
      <p:ext uri="{BB962C8B-B14F-4D97-AF65-F5344CB8AC3E}">
        <p14:creationId xmlns:p14="http://schemas.microsoft.com/office/powerpoint/2010/main" val="37978918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3CD781F-F935-4310-9C70-32C9B03A15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Group 12">
            <a:extLst>
              <a:ext uri="{FF2B5EF4-FFF2-40B4-BE49-F238E27FC236}">
                <a16:creationId xmlns:a16="http://schemas.microsoft.com/office/drawing/2014/main" id="{E389415A-F11F-49E4-B0C5-CF7FF9CE8E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4" name="Rectangle 13">
              <a:extLst>
                <a:ext uri="{FF2B5EF4-FFF2-40B4-BE49-F238E27FC236}">
                  <a16:creationId xmlns:a16="http://schemas.microsoft.com/office/drawing/2014/main" id="{91A09D7C-72C0-44A7-95A9-038C62939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5" name="Freeform 11">
              <a:extLst>
                <a:ext uri="{FF2B5EF4-FFF2-40B4-BE49-F238E27FC236}">
                  <a16:creationId xmlns:a16="http://schemas.microsoft.com/office/drawing/2014/main" id="{9B1A95B7-C468-4483-B6EA-858374AB5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6" name="Rectangle 15">
              <a:extLst>
                <a:ext uri="{FF2B5EF4-FFF2-40B4-BE49-F238E27FC236}">
                  <a16:creationId xmlns:a16="http://schemas.microsoft.com/office/drawing/2014/main" id="{2D68F968-C120-4C1E-B281-A62213BD21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F95091EC-989E-4A14-A590-6CDBCAE5E9B3}"/>
              </a:ext>
            </a:extLst>
          </p:cNvPr>
          <p:cNvSpPr>
            <a:spLocks noGrp="1"/>
          </p:cNvSpPr>
          <p:nvPr>
            <p:ph type="title"/>
          </p:nvPr>
        </p:nvSpPr>
        <p:spPr>
          <a:xfrm>
            <a:off x="5306755" y="321861"/>
            <a:ext cx="5769881" cy="1151965"/>
          </a:xfrm>
        </p:spPr>
        <p:txBody>
          <a:bodyPr vert="horz" lIns="91440" tIns="45720" rIns="91440" bIns="45720" rtlCol="0" anchor="ctr">
            <a:normAutofit/>
          </a:bodyPr>
          <a:lstStyle/>
          <a:p>
            <a:r>
              <a:rPr lang="en-US" sz="4200" dirty="0">
                <a:solidFill>
                  <a:srgbClr val="FF0000"/>
                </a:solidFill>
                <a:effectLst>
                  <a:outerShdw blurRad="38100" dist="38100" dir="2700000" algn="tl">
                    <a:srgbClr val="000000">
                      <a:alpha val="43137"/>
                    </a:srgbClr>
                  </a:outerShdw>
                </a:effectLst>
              </a:rPr>
              <a:t>Required Merit Badges</a:t>
            </a:r>
          </a:p>
        </p:txBody>
      </p:sp>
      <p:pic>
        <p:nvPicPr>
          <p:cNvPr id="6" name="Content Placeholder 5" descr="Diagram&#10;&#10;Description automatically generated with medium confidence">
            <a:extLst>
              <a:ext uri="{FF2B5EF4-FFF2-40B4-BE49-F238E27FC236}">
                <a16:creationId xmlns:a16="http://schemas.microsoft.com/office/drawing/2014/main" id="{5574466A-40C0-4FE7-ACE8-F639DAD68419}"/>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r="-2" b="682"/>
          <a:stretch/>
        </p:blipFill>
        <p:spPr>
          <a:xfrm>
            <a:off x="404226" y="10"/>
            <a:ext cx="4443984" cy="5301586"/>
          </a:xfrm>
          <a:prstGeom prst="rect">
            <a:avLst/>
          </a:prstGeom>
          <a:ln w="57150" cmpd="thinThick">
            <a:solidFill>
              <a:schemeClr val="bg1">
                <a:lumMod val="50000"/>
              </a:schemeClr>
            </a:solidFill>
            <a:miter lim="800000"/>
          </a:ln>
        </p:spPr>
      </p:pic>
      <p:sp>
        <p:nvSpPr>
          <p:cNvPr id="4" name="Content Placeholder 3">
            <a:extLst>
              <a:ext uri="{FF2B5EF4-FFF2-40B4-BE49-F238E27FC236}">
                <a16:creationId xmlns:a16="http://schemas.microsoft.com/office/drawing/2014/main" id="{BF55A686-9847-4C51-86D0-94B0FB2CC914}"/>
              </a:ext>
            </a:extLst>
          </p:cNvPr>
          <p:cNvSpPr>
            <a:spLocks noGrp="1"/>
          </p:cNvSpPr>
          <p:nvPr>
            <p:ph sz="half" idx="2"/>
          </p:nvPr>
        </p:nvSpPr>
        <p:spPr>
          <a:xfrm>
            <a:off x="6335607" y="1386108"/>
            <a:ext cx="5370906" cy="4301825"/>
          </a:xfrm>
        </p:spPr>
        <p:txBody>
          <a:bodyPr vert="horz" lIns="91440" tIns="45720" rIns="91440" bIns="45720" rtlCol="0" anchor="ctr">
            <a:normAutofit/>
          </a:bodyPr>
          <a:lstStyle/>
          <a:p>
            <a:r>
              <a:rPr lang="en-US" dirty="0"/>
              <a:t>“90-day” badges</a:t>
            </a:r>
          </a:p>
          <a:p>
            <a:pPr lvl="1"/>
            <a:r>
              <a:rPr lang="en-US" dirty="0"/>
              <a:t>Family Life</a:t>
            </a:r>
          </a:p>
          <a:p>
            <a:pPr lvl="1"/>
            <a:r>
              <a:rPr lang="en-US" dirty="0"/>
              <a:t>Personal Fitness</a:t>
            </a:r>
          </a:p>
          <a:p>
            <a:pPr lvl="1"/>
            <a:r>
              <a:rPr lang="en-US" dirty="0"/>
              <a:t>Personal Management</a:t>
            </a:r>
          </a:p>
          <a:p>
            <a:pPr lvl="1"/>
            <a:endParaRPr lang="en-US" dirty="0"/>
          </a:p>
          <a:p>
            <a:r>
              <a:rPr lang="en-US" dirty="0"/>
              <a:t>Citizenship in Society</a:t>
            </a:r>
          </a:p>
          <a:p>
            <a:pPr lvl="1"/>
            <a:r>
              <a:rPr lang="en-US" dirty="0"/>
              <a:t>new badge Introduced in November 2021.  </a:t>
            </a:r>
          </a:p>
          <a:p>
            <a:pPr lvl="1"/>
            <a:r>
              <a:rPr lang="en-US" dirty="0"/>
              <a:t>required for applications approved after </a:t>
            </a:r>
            <a:r>
              <a:rPr lang="en-US" dirty="0" err="1"/>
              <a:t>june</a:t>
            </a:r>
            <a:r>
              <a:rPr lang="en-US" dirty="0"/>
              <a:t> 30,  2022.  </a:t>
            </a:r>
          </a:p>
          <a:p>
            <a:endParaRPr lang="en-US" dirty="0"/>
          </a:p>
        </p:txBody>
      </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9735" y1="32287" x2="9735" y2="32287"/>
                        <a14:foregroundMark x1="24336" y1="16143" x2="24336" y2="16143"/>
                        <a14:foregroundMark x1="34513" y1="8969" x2="34513" y2="8969"/>
                        <a14:foregroundMark x1="51770" y1="5381" x2="51770" y2="5381"/>
                        <a14:foregroundMark x1="77876" y1="13004" x2="77876" y2="13004"/>
                        <a14:foregroundMark x1="87168" y1="23767" x2="87168" y2="23767"/>
                        <a14:foregroundMark x1="93363" y1="32735" x2="93363" y2="32735"/>
                        <a14:foregroundMark x1="94248" y1="43498" x2="94248" y2="43498"/>
                        <a14:foregroundMark x1="81858" y1="22870" x2="81858" y2="22870"/>
                        <a14:foregroundMark x1="70796" y1="11659" x2="70354" y2="9865"/>
                        <a14:foregroundMark x1="61062" y1="8520" x2="61062" y2="8520"/>
                        <a14:foregroundMark x1="42920" y1="7623" x2="42920" y2="7623"/>
                        <a14:foregroundMark x1="21239" y1="15695" x2="21239" y2="15695"/>
                        <a14:foregroundMark x1="13274" y1="22422" x2="13274" y2="22422"/>
                        <a14:foregroundMark x1="12832" y1="26906" x2="12832" y2="26906"/>
                        <a14:foregroundMark x1="16372" y1="20628" x2="15929" y2="19283"/>
                        <a14:foregroundMark x1="20796" y1="11659" x2="20796" y2="11659"/>
                        <a14:foregroundMark x1="28319" y1="8520" x2="28319" y2="8520"/>
                        <a14:foregroundMark x1="35398" y1="6278" x2="36726" y2="5381"/>
                        <a14:foregroundMark x1="83628" y1="18834" x2="83628" y2="18834"/>
                        <a14:foregroundMark x1="81858" y1="15695" x2="81858" y2="15695"/>
                        <a14:foregroundMark x1="54867" y1="3139" x2="54867" y2="3139"/>
                        <a14:foregroundMark x1="57965" y1="3587" x2="57965" y2="3587"/>
                        <a14:foregroundMark x1="67257" y1="5381" x2="67257" y2="5381"/>
                        <a14:foregroundMark x1="74336" y1="8520" x2="74336" y2="8520"/>
                        <a14:foregroundMark x1="86726" y1="19731" x2="86726" y2="19731"/>
                        <a14:foregroundMark x1="33628" y1="6726" x2="33628" y2="6726"/>
                        <a14:foregroundMark x1="40265" y1="4484" x2="43363" y2="4036"/>
                        <a14:backgroundMark x1="98673" y1="39462" x2="98673" y2="39462"/>
                        <a14:backgroundMark x1="885" y1="43049" x2="885" y2="43049"/>
                        <a14:backgroundMark x1="36726" y1="1794" x2="36726" y2="1794"/>
                        <a14:backgroundMark x1="65487" y1="1794" x2="65487" y2="1794"/>
                        <a14:backgroundMark x1="62389" y1="1345" x2="62389" y2="1345"/>
                        <a14:backgroundMark x1="39381" y1="1345" x2="39381" y2="1345"/>
                        <a14:backgroundMark x1="43363" y1="897" x2="45133" y2="448"/>
                        <a14:backgroundMark x1="58850" y1="1345" x2="58850" y2="1345"/>
                      </a14:backgroundRemoval>
                    </a14:imgEffect>
                  </a14:imgLayer>
                </a14:imgProps>
              </a:ext>
              <a:ext uri="{28A0092B-C50C-407E-A947-70E740481C1C}">
                <a14:useLocalDpi xmlns:a14="http://schemas.microsoft.com/office/drawing/2010/main" val="0"/>
              </a:ext>
            </a:extLst>
          </a:blip>
          <a:stretch>
            <a:fillRect/>
          </a:stretch>
        </p:blipFill>
        <p:spPr>
          <a:xfrm>
            <a:off x="5199636" y="3745324"/>
            <a:ext cx="1071328" cy="1057107"/>
          </a:xfrm>
          <a:prstGeom prst="rect">
            <a:avLst/>
          </a:prstGeom>
        </p:spPr>
      </p:pic>
    </p:spTree>
    <p:extLst>
      <p:ext uri="{BB962C8B-B14F-4D97-AF65-F5344CB8AC3E}">
        <p14:creationId xmlns:p14="http://schemas.microsoft.com/office/powerpoint/2010/main" val="12197374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575F8-28CB-4201-99E0-B81FBB7992C6}"/>
              </a:ext>
            </a:extLst>
          </p:cNvPr>
          <p:cNvSpPr>
            <a:spLocks noGrp="1"/>
          </p:cNvSpPr>
          <p:nvPr>
            <p:ph type="title"/>
          </p:nvPr>
        </p:nvSpPr>
        <p:spPr/>
        <p:txBody>
          <a:bodyPr/>
          <a:lstStyle/>
          <a:p>
            <a:pPr algn="ctr"/>
            <a:r>
              <a:rPr lang="en-US" dirty="0">
                <a:solidFill>
                  <a:srgbClr val="FF0000"/>
                </a:solidFill>
                <a:effectLst>
                  <a:outerShdw blurRad="38100" dist="38100" dir="2700000" algn="tl">
                    <a:srgbClr val="000000">
                      <a:alpha val="43137"/>
                    </a:srgbClr>
                  </a:outerShdw>
                </a:effectLst>
              </a:rPr>
              <a:t>The Eagle Scout Project </a:t>
            </a:r>
          </a:p>
        </p:txBody>
      </p:sp>
      <p:sp>
        <p:nvSpPr>
          <p:cNvPr id="3" name="Content Placeholder 2">
            <a:extLst>
              <a:ext uri="{FF2B5EF4-FFF2-40B4-BE49-F238E27FC236}">
                <a16:creationId xmlns:a16="http://schemas.microsoft.com/office/drawing/2014/main" id="{48F7A44E-BF60-4148-84E8-D6261DBB3B98}"/>
              </a:ext>
            </a:extLst>
          </p:cNvPr>
          <p:cNvSpPr>
            <a:spLocks noGrp="1"/>
          </p:cNvSpPr>
          <p:nvPr>
            <p:ph sz="half" idx="1"/>
          </p:nvPr>
        </p:nvSpPr>
        <p:spPr>
          <a:xfrm>
            <a:off x="838200" y="1825625"/>
            <a:ext cx="5181600" cy="3755778"/>
          </a:xfrm>
        </p:spPr>
        <p:txBody>
          <a:bodyPr>
            <a:normAutofit fontScale="92500" lnSpcReduction="10000"/>
          </a:bodyPr>
          <a:lstStyle/>
          <a:p>
            <a:r>
              <a:rPr lang="en-US" dirty="0"/>
              <a:t>Where do I begin?</a:t>
            </a:r>
          </a:p>
          <a:p>
            <a:pPr lvl="1"/>
            <a:r>
              <a:rPr lang="en-US" dirty="0"/>
              <a:t>Do you have an idea in mind?</a:t>
            </a:r>
          </a:p>
          <a:p>
            <a:pPr lvl="1"/>
            <a:r>
              <a:rPr lang="en-US" dirty="0"/>
              <a:t>Is it a feasible idea?</a:t>
            </a:r>
          </a:p>
          <a:p>
            <a:pPr lvl="1"/>
            <a:r>
              <a:rPr lang="en-US" dirty="0"/>
              <a:t>Will it work as an Eagle Scout Project?</a:t>
            </a:r>
          </a:p>
          <a:p>
            <a:pPr lvl="1"/>
            <a:r>
              <a:rPr lang="en-US" dirty="0"/>
              <a:t>Does it satisfy the requirement of who it benefits?</a:t>
            </a:r>
          </a:p>
          <a:p>
            <a:pPr lvl="2"/>
            <a:r>
              <a:rPr lang="en-US" dirty="0"/>
              <a:t>Church</a:t>
            </a:r>
          </a:p>
          <a:p>
            <a:pPr lvl="2"/>
            <a:r>
              <a:rPr lang="en-US" dirty="0"/>
              <a:t>School </a:t>
            </a:r>
          </a:p>
          <a:p>
            <a:pPr lvl="2"/>
            <a:r>
              <a:rPr lang="en-US" dirty="0"/>
              <a:t>Community</a:t>
            </a:r>
          </a:p>
          <a:p>
            <a:pPr lvl="2"/>
            <a:r>
              <a:rPr lang="en-US" dirty="0"/>
              <a:t>Non-profit organization</a:t>
            </a:r>
          </a:p>
        </p:txBody>
      </p:sp>
      <p:sp>
        <p:nvSpPr>
          <p:cNvPr id="4" name="Content Placeholder 3">
            <a:extLst>
              <a:ext uri="{FF2B5EF4-FFF2-40B4-BE49-F238E27FC236}">
                <a16:creationId xmlns:a16="http://schemas.microsoft.com/office/drawing/2014/main" id="{890E7CF1-D203-49FB-9F23-8C235DD5ED4D}"/>
              </a:ext>
            </a:extLst>
          </p:cNvPr>
          <p:cNvSpPr>
            <a:spLocks noGrp="1"/>
          </p:cNvSpPr>
          <p:nvPr>
            <p:ph sz="half" idx="2"/>
          </p:nvPr>
        </p:nvSpPr>
        <p:spPr>
          <a:xfrm>
            <a:off x="6172200" y="1825625"/>
            <a:ext cx="5181600" cy="3755778"/>
          </a:xfrm>
        </p:spPr>
        <p:txBody>
          <a:bodyPr>
            <a:normAutofit fontScale="92500" lnSpcReduction="10000"/>
          </a:bodyPr>
          <a:lstStyle/>
          <a:p>
            <a:r>
              <a:rPr lang="en-US" dirty="0"/>
              <a:t>Step 1</a:t>
            </a:r>
          </a:p>
          <a:p>
            <a:pPr lvl="1"/>
            <a:r>
              <a:rPr lang="en-US" dirty="0"/>
              <a:t>Speak with the beneficiary of the project.  Attempt to determine the scope of the project</a:t>
            </a:r>
          </a:p>
          <a:p>
            <a:pPr lvl="1"/>
            <a:r>
              <a:rPr lang="en-US" dirty="0"/>
              <a:t>Do not make any commitments at this point</a:t>
            </a:r>
          </a:p>
          <a:p>
            <a:r>
              <a:rPr lang="en-US" dirty="0"/>
              <a:t>Step 2</a:t>
            </a:r>
          </a:p>
          <a:p>
            <a:pPr lvl="1"/>
            <a:r>
              <a:rPr lang="en-US" dirty="0"/>
              <a:t>Bring your idea to the project coaches</a:t>
            </a:r>
          </a:p>
          <a:p>
            <a:pPr lvl="1"/>
            <a:r>
              <a:rPr lang="en-US" dirty="0"/>
              <a:t>We will discuss your project and establish a timeline.</a:t>
            </a:r>
          </a:p>
          <a:p>
            <a:r>
              <a:rPr lang="en-US" dirty="0"/>
              <a:t>Step 3</a:t>
            </a:r>
          </a:p>
          <a:p>
            <a:pPr lvl="1"/>
            <a:r>
              <a:rPr lang="en-US" dirty="0"/>
              <a:t>Project workbook</a:t>
            </a:r>
          </a:p>
          <a:p>
            <a:endParaRPr lang="en-US" dirty="0"/>
          </a:p>
        </p:txBody>
      </p:sp>
    </p:spTree>
    <p:extLst>
      <p:ext uri="{BB962C8B-B14F-4D97-AF65-F5344CB8AC3E}">
        <p14:creationId xmlns:p14="http://schemas.microsoft.com/office/powerpoint/2010/main" val="11602157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3478F4-34B8-4264-BF74-E55F93E9DE94}"/>
              </a:ext>
            </a:extLst>
          </p:cNvPr>
          <p:cNvSpPr>
            <a:spLocks noGrp="1"/>
          </p:cNvSpPr>
          <p:nvPr>
            <p:ph idx="1"/>
          </p:nvPr>
        </p:nvSpPr>
        <p:spPr>
          <a:xfrm>
            <a:off x="685800" y="1685891"/>
            <a:ext cx="10396883" cy="3311189"/>
          </a:xfrm>
        </p:spPr>
        <p:txBody>
          <a:bodyPr>
            <a:normAutofit fontScale="92500" lnSpcReduction="10000"/>
          </a:bodyPr>
          <a:lstStyle/>
          <a:p>
            <a:r>
              <a:rPr lang="en-US" dirty="0"/>
              <a:t>What are your interests?</a:t>
            </a:r>
          </a:p>
          <a:p>
            <a:pPr lvl="1"/>
            <a:r>
              <a:rPr lang="en-US" dirty="0"/>
              <a:t>This might be the most important question and will go a long way in guiding you.  </a:t>
            </a:r>
          </a:p>
          <a:p>
            <a:r>
              <a:rPr lang="en-US" dirty="0"/>
              <a:t>Is there a project you could do that falls within your area of interest?</a:t>
            </a:r>
          </a:p>
          <a:p>
            <a:r>
              <a:rPr lang="en-US" dirty="0"/>
              <a:t>Speak to those who might directly benefit?</a:t>
            </a:r>
          </a:p>
          <a:p>
            <a:pPr lvl="1"/>
            <a:r>
              <a:rPr lang="en-US" dirty="0"/>
              <a:t>Your church pastor.  Does he need something to benefit the church?</a:t>
            </a:r>
          </a:p>
          <a:p>
            <a:pPr lvl="1"/>
            <a:r>
              <a:rPr lang="en-US" dirty="0"/>
              <a:t>Your School Principal. Schools are always looking for students who want to complete these types of projects</a:t>
            </a:r>
          </a:p>
          <a:p>
            <a:pPr lvl="1"/>
            <a:r>
              <a:rPr lang="en-US" dirty="0"/>
              <a:t>The community.  Contact the town where you live.  Many times, they keep lists of projects to be done.</a:t>
            </a:r>
          </a:p>
          <a:p>
            <a:pPr lvl="1"/>
            <a:r>
              <a:rPr lang="en-US" dirty="0"/>
              <a:t>Non-profit organization.  Is there one that you or someone you know is involved in?  </a:t>
            </a:r>
          </a:p>
        </p:txBody>
      </p:sp>
      <p:sp>
        <p:nvSpPr>
          <p:cNvPr id="6" name="Title 1">
            <a:extLst>
              <a:ext uri="{FF2B5EF4-FFF2-40B4-BE49-F238E27FC236}">
                <a16:creationId xmlns:a16="http://schemas.microsoft.com/office/drawing/2014/main" id="{7AC366B8-C637-4390-A654-B8B4F9967D57}"/>
              </a:ext>
            </a:extLst>
          </p:cNvPr>
          <p:cNvSpPr>
            <a:spLocks noGrp="1"/>
          </p:cNvSpPr>
          <p:nvPr>
            <p:ph type="title"/>
          </p:nvPr>
        </p:nvSpPr>
        <p:spPr>
          <a:xfrm>
            <a:off x="221672" y="333462"/>
            <a:ext cx="11325137" cy="1151965"/>
          </a:xfrm>
        </p:spPr>
        <p:txBody>
          <a:bodyPr>
            <a:normAutofit fontScale="90000"/>
          </a:bodyPr>
          <a:lstStyle/>
          <a:p>
            <a:pPr algn="ctr"/>
            <a:r>
              <a:rPr lang="en-US" dirty="0">
                <a:solidFill>
                  <a:srgbClr val="FF0000"/>
                </a:solidFill>
                <a:effectLst>
                  <a:outerShdw blurRad="38100" dist="38100" dir="2700000" algn="tl">
                    <a:srgbClr val="000000">
                      <a:alpha val="43137"/>
                    </a:srgbClr>
                  </a:outerShdw>
                </a:effectLst>
              </a:rPr>
              <a:t>How do I select an Eagle Scout Project?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081573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9463E-DBE7-45F6-9491-780BB09B9711}"/>
              </a:ext>
            </a:extLst>
          </p:cNvPr>
          <p:cNvSpPr>
            <a:spLocks noGrp="1"/>
          </p:cNvSpPr>
          <p:nvPr>
            <p:ph idx="1"/>
          </p:nvPr>
        </p:nvSpPr>
        <p:spPr>
          <a:xfrm>
            <a:off x="838200" y="1557804"/>
            <a:ext cx="10515600" cy="3662218"/>
          </a:xfrm>
        </p:spPr>
        <p:txBody>
          <a:bodyPr>
            <a:normAutofit fontScale="92500"/>
          </a:bodyPr>
          <a:lstStyle/>
          <a:p>
            <a:r>
              <a:rPr lang="en-US" dirty="0"/>
              <a:t>NON-PROFIT Organizations</a:t>
            </a:r>
          </a:p>
          <a:p>
            <a:pPr lvl="1"/>
            <a:r>
              <a:rPr lang="en-US" dirty="0"/>
              <a:t>There are many community organizations that could use help.  Don’t be afraid to reach out to them and see if there is something worthwhile you could do for them.</a:t>
            </a:r>
          </a:p>
          <a:p>
            <a:pPr lvl="2"/>
            <a:r>
              <a:rPr lang="en-US" dirty="0"/>
              <a:t> Veteran’s Organizations</a:t>
            </a:r>
          </a:p>
          <a:p>
            <a:pPr lvl="2"/>
            <a:r>
              <a:rPr lang="en-US" dirty="0"/>
              <a:t>Food Pantries</a:t>
            </a:r>
          </a:p>
          <a:p>
            <a:pPr lvl="2"/>
            <a:r>
              <a:rPr lang="en-US" dirty="0"/>
              <a:t>Homeless Shelters</a:t>
            </a:r>
          </a:p>
          <a:p>
            <a:pPr lvl="2"/>
            <a:r>
              <a:rPr lang="en-US" dirty="0"/>
              <a:t>SPCA</a:t>
            </a:r>
          </a:p>
          <a:p>
            <a:pPr lvl="2"/>
            <a:r>
              <a:rPr lang="en-US" dirty="0"/>
              <a:t>Outdoor groups</a:t>
            </a:r>
          </a:p>
          <a:p>
            <a:pPr lvl="1"/>
            <a:r>
              <a:rPr lang="en-US" dirty="0"/>
              <a:t>A note about College Settlement Camp – We have an established relationship with College Settlement.  Don’t be afraid to reach out to Mrs. Bonner and ask if there are projects to be done.  There always are!</a:t>
            </a:r>
          </a:p>
        </p:txBody>
      </p:sp>
      <p:sp>
        <p:nvSpPr>
          <p:cNvPr id="6" name="Title 1">
            <a:extLst>
              <a:ext uri="{FF2B5EF4-FFF2-40B4-BE49-F238E27FC236}">
                <a16:creationId xmlns:a16="http://schemas.microsoft.com/office/drawing/2014/main" id="{8D33F9E3-074D-44A1-903E-C003B904ECD4}"/>
              </a:ext>
            </a:extLst>
          </p:cNvPr>
          <p:cNvSpPr>
            <a:spLocks noGrp="1"/>
          </p:cNvSpPr>
          <p:nvPr>
            <p:ph type="title"/>
          </p:nvPr>
        </p:nvSpPr>
        <p:spPr>
          <a:xfrm>
            <a:off x="221672" y="333462"/>
            <a:ext cx="11325137" cy="1151965"/>
          </a:xfrm>
        </p:spPr>
        <p:txBody>
          <a:bodyPr>
            <a:normAutofit fontScale="90000"/>
          </a:bodyPr>
          <a:lstStyle/>
          <a:p>
            <a:pPr algn="ctr"/>
            <a:r>
              <a:rPr lang="en-US" dirty="0">
                <a:solidFill>
                  <a:srgbClr val="FF0000"/>
                </a:solidFill>
                <a:effectLst>
                  <a:outerShdw blurRad="38100" dist="38100" dir="2700000" algn="tl">
                    <a:srgbClr val="000000">
                      <a:alpha val="43137"/>
                    </a:srgbClr>
                  </a:outerShdw>
                </a:effectLst>
              </a:rPr>
              <a:t>How do I select an Eagle Scout Project?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53264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5103A-10DF-4EC3-87EE-D0A8710B6047}"/>
              </a:ext>
            </a:extLst>
          </p:cNvPr>
          <p:cNvSpPr>
            <a:spLocks noGrp="1"/>
          </p:cNvSpPr>
          <p:nvPr>
            <p:ph type="title"/>
          </p:nvPr>
        </p:nvSpPr>
        <p:spPr>
          <a:xfrm>
            <a:off x="221672" y="333462"/>
            <a:ext cx="11325137" cy="1151965"/>
          </a:xfrm>
        </p:spPr>
        <p:txBody>
          <a:bodyPr>
            <a:normAutofit fontScale="90000"/>
          </a:bodyPr>
          <a:lstStyle/>
          <a:p>
            <a:pPr algn="ctr"/>
            <a:r>
              <a:rPr lang="en-US" dirty="0">
                <a:solidFill>
                  <a:srgbClr val="FF0000"/>
                </a:solidFill>
                <a:effectLst>
                  <a:outerShdw blurRad="38100" dist="38100" dir="2700000" algn="tl">
                    <a:srgbClr val="000000">
                      <a:alpha val="43137"/>
                    </a:srgbClr>
                  </a:outerShdw>
                </a:effectLst>
              </a:rPr>
              <a:t>How do I select an Eagle Scout Project?</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80C838B-3902-4F92-A607-A1DE1B2ECA7E}"/>
              </a:ext>
            </a:extLst>
          </p:cNvPr>
          <p:cNvSpPr>
            <a:spLocks noGrp="1"/>
          </p:cNvSpPr>
          <p:nvPr>
            <p:ph idx="1"/>
          </p:nvPr>
        </p:nvSpPr>
        <p:spPr>
          <a:xfrm>
            <a:off x="685800" y="1577707"/>
            <a:ext cx="10396883" cy="3618654"/>
          </a:xfrm>
        </p:spPr>
        <p:txBody>
          <a:bodyPr>
            <a:normAutofit fontScale="92500" lnSpcReduction="20000"/>
          </a:bodyPr>
          <a:lstStyle/>
          <a:p>
            <a:r>
              <a:rPr lang="en-US" dirty="0"/>
              <a:t>Now that I have an idea for a project, what do I do?</a:t>
            </a:r>
          </a:p>
          <a:p>
            <a:pPr lvl="1"/>
            <a:r>
              <a:rPr lang="en-US" dirty="0"/>
              <a:t>At this point, you need to determine who the project beneficiary will be.  You should make initial contact and present your idea.  </a:t>
            </a:r>
          </a:p>
          <a:p>
            <a:pPr lvl="1"/>
            <a:r>
              <a:rPr lang="en-US" dirty="0"/>
              <a:t>Don’t worry if at this point, the beneficiary has other thoughts.  Project plans are fluid and constantly undergo change.  </a:t>
            </a:r>
          </a:p>
          <a:p>
            <a:pPr lvl="1"/>
            <a:r>
              <a:rPr lang="en-US" dirty="0"/>
              <a:t>Come to an agreement as best you can about what the project will entail and the scope of the project. </a:t>
            </a:r>
          </a:p>
          <a:p>
            <a:pPr lvl="1"/>
            <a:r>
              <a:rPr lang="en-US" u="sng" dirty="0"/>
              <a:t>DO NOT MAKE ANY COMMITMENTS </a:t>
            </a:r>
            <a:r>
              <a:rPr lang="en-US" dirty="0"/>
              <a:t>WITH THE BENEFICIERY AT THIS POINT </a:t>
            </a:r>
          </a:p>
          <a:p>
            <a:pPr lvl="1"/>
            <a:r>
              <a:rPr lang="en-US" dirty="0"/>
              <a:t>Contact the Eagle Project Coaching team for an initial meeting.  </a:t>
            </a:r>
          </a:p>
          <a:p>
            <a:pPr lvl="2"/>
            <a:r>
              <a:rPr lang="en-US" dirty="0"/>
              <a:t>Mr. Waeltz – </a:t>
            </a:r>
            <a:r>
              <a:rPr lang="en-US" dirty="0">
                <a:hlinkClick r:id="rId2"/>
              </a:rPr>
              <a:t>bwaeltz@verizon.net</a:t>
            </a:r>
            <a:endParaRPr lang="en-US" dirty="0"/>
          </a:p>
          <a:p>
            <a:pPr lvl="2"/>
            <a:r>
              <a:rPr lang="en-US" dirty="0"/>
              <a:t>We will set a time to meet and go over your initial thoughts.  </a:t>
            </a:r>
          </a:p>
          <a:p>
            <a:pPr lvl="2"/>
            <a:r>
              <a:rPr lang="en-US" dirty="0"/>
              <a:t>Over the course of the project, we will meet many times to work through the project proposal.  </a:t>
            </a:r>
          </a:p>
        </p:txBody>
      </p:sp>
    </p:spTree>
    <p:extLst>
      <p:ext uri="{BB962C8B-B14F-4D97-AF65-F5344CB8AC3E}">
        <p14:creationId xmlns:p14="http://schemas.microsoft.com/office/powerpoint/2010/main" val="13763997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C5756-F6C7-4DA2-8E73-3EB50B5590D7}"/>
              </a:ext>
            </a:extLst>
          </p:cNvPr>
          <p:cNvSpPr>
            <a:spLocks noGrp="1"/>
          </p:cNvSpPr>
          <p:nvPr>
            <p:ph type="title"/>
          </p:nvPr>
        </p:nvSpPr>
        <p:spPr/>
        <p:txBody>
          <a:bodyPr/>
          <a:lstStyle/>
          <a:p>
            <a:pPr algn="ctr"/>
            <a:r>
              <a:rPr lang="en-US" dirty="0">
                <a:solidFill>
                  <a:srgbClr val="FF0000"/>
                </a:solidFill>
                <a:effectLst>
                  <a:outerShdw blurRad="38100" dist="38100" dir="2700000" algn="tl">
                    <a:srgbClr val="000000">
                      <a:alpha val="43137"/>
                    </a:srgbClr>
                  </a:outerShdw>
                </a:effectLst>
              </a:rPr>
              <a:t>Eagle</a:t>
            </a:r>
            <a:r>
              <a:rPr lang="en-US" dirty="0">
                <a:effectLst>
                  <a:outerShdw blurRad="38100" dist="38100" dir="2700000" algn="tl">
                    <a:srgbClr val="000000">
                      <a:alpha val="43137"/>
                    </a:srgbClr>
                  </a:outerShdw>
                </a:effectLst>
              </a:rPr>
              <a:t> </a:t>
            </a:r>
            <a:r>
              <a:rPr lang="en-US" dirty="0">
                <a:solidFill>
                  <a:srgbClr val="FF0000"/>
                </a:solidFill>
                <a:effectLst>
                  <a:outerShdw blurRad="38100" dist="38100" dir="2700000" algn="tl">
                    <a:srgbClr val="000000">
                      <a:alpha val="43137"/>
                    </a:srgbClr>
                  </a:outerShdw>
                </a:effectLst>
              </a:rPr>
              <a:t>Project Coaches</a:t>
            </a:r>
          </a:p>
        </p:txBody>
      </p:sp>
      <p:sp>
        <p:nvSpPr>
          <p:cNvPr id="3" name="Content Placeholder 2">
            <a:extLst>
              <a:ext uri="{FF2B5EF4-FFF2-40B4-BE49-F238E27FC236}">
                <a16:creationId xmlns:a16="http://schemas.microsoft.com/office/drawing/2014/main" id="{7B136628-563C-402A-B861-381B86A6C3F4}"/>
              </a:ext>
            </a:extLst>
          </p:cNvPr>
          <p:cNvSpPr>
            <a:spLocks noGrp="1"/>
          </p:cNvSpPr>
          <p:nvPr>
            <p:ph sz="quarter" idx="13"/>
          </p:nvPr>
        </p:nvSpPr>
        <p:spPr>
          <a:xfrm>
            <a:off x="685800" y="1920783"/>
            <a:ext cx="10394707" cy="3311189"/>
          </a:xfrm>
        </p:spPr>
        <p:txBody>
          <a:bodyPr/>
          <a:lstStyle/>
          <a:p>
            <a:r>
              <a:rPr lang="en-US" dirty="0"/>
              <a:t>Mr. Bob Waeltz – </a:t>
            </a:r>
            <a:r>
              <a:rPr lang="en-US" dirty="0">
                <a:hlinkClick r:id="rId2"/>
              </a:rPr>
              <a:t>bwaeltz@verizon.net</a:t>
            </a:r>
            <a:endParaRPr lang="en-US" dirty="0"/>
          </a:p>
          <a:p>
            <a:r>
              <a:rPr lang="en-US" dirty="0"/>
              <a:t>Mr. john Jevit – </a:t>
            </a:r>
            <a:r>
              <a:rPr lang="en-US" dirty="0">
                <a:hlinkClick r:id="rId3"/>
              </a:rPr>
              <a:t>jcjevit@comcast.net</a:t>
            </a:r>
            <a:endParaRPr lang="en-US" dirty="0"/>
          </a:p>
          <a:p>
            <a:r>
              <a:rPr lang="en-US" dirty="0" err="1"/>
              <a:t>Mr</a:t>
            </a:r>
            <a:r>
              <a:rPr lang="en-US" dirty="0"/>
              <a:t> ed Carenzo – </a:t>
            </a:r>
            <a:r>
              <a:rPr lang="en-US" dirty="0">
                <a:hlinkClick r:id="rId4"/>
              </a:rPr>
              <a:t>Carenzo@comcast.net</a:t>
            </a:r>
            <a:endParaRPr lang="en-US" dirty="0"/>
          </a:p>
          <a:p>
            <a:r>
              <a:rPr lang="en-US" dirty="0"/>
              <a:t>If you need help, if you have questions, please contact </a:t>
            </a:r>
            <a:r>
              <a:rPr lang="en-US" dirty="0" err="1"/>
              <a:t>mr.</a:t>
            </a:r>
            <a:r>
              <a:rPr lang="en-US" dirty="0"/>
              <a:t> </a:t>
            </a:r>
            <a:r>
              <a:rPr lang="en-US" dirty="0" err="1"/>
              <a:t>waeltz</a:t>
            </a:r>
            <a:r>
              <a:rPr lang="en-US" dirty="0"/>
              <a:t> and we will schedule a meeting with you as soon as possible. </a:t>
            </a:r>
          </a:p>
        </p:txBody>
      </p:sp>
    </p:spTree>
    <p:extLst>
      <p:ext uri="{BB962C8B-B14F-4D97-AF65-F5344CB8AC3E}">
        <p14:creationId xmlns:p14="http://schemas.microsoft.com/office/powerpoint/2010/main" val="4930237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679E24-B442-48DA-91F5-D20C35276B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Group 12">
            <a:extLst>
              <a:ext uri="{FF2B5EF4-FFF2-40B4-BE49-F238E27FC236}">
                <a16:creationId xmlns:a16="http://schemas.microsoft.com/office/drawing/2014/main" id="{47FFD68E-AD03-4180-8BBB-B3E7DE0D1C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7" y="0"/>
            <a:ext cx="12005350" cy="6644081"/>
            <a:chOff x="-25397" y="0"/>
            <a:chExt cx="12005350" cy="6644081"/>
          </a:xfrm>
        </p:grpSpPr>
        <p:sp useBgFill="1">
          <p:nvSpPr>
            <p:cNvPr id="14" name="Rectangle 13">
              <a:extLst>
                <a:ext uri="{FF2B5EF4-FFF2-40B4-BE49-F238E27FC236}">
                  <a16:creationId xmlns:a16="http://schemas.microsoft.com/office/drawing/2014/main" id="{B36C81B8-0929-4B46-BCB0-00954C0E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5" name="Freeform 11">
              <a:extLst>
                <a:ext uri="{FF2B5EF4-FFF2-40B4-BE49-F238E27FC236}">
                  <a16:creationId xmlns:a16="http://schemas.microsoft.com/office/drawing/2014/main" id="{A771D040-DA75-4CDB-859B-07D4C8094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8" name="Rectangle 15">
              <a:extLst>
                <a:ext uri="{FF2B5EF4-FFF2-40B4-BE49-F238E27FC236}">
                  <a16:creationId xmlns:a16="http://schemas.microsoft.com/office/drawing/2014/main" id="{4C97C64C-CFCE-45F6-B8D4-4B46AB898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69BBAC8-9371-4A9A-BA2A-9FE3C026F36A}"/>
              </a:ext>
            </a:extLst>
          </p:cNvPr>
          <p:cNvSpPr>
            <a:spLocks noGrp="1"/>
          </p:cNvSpPr>
          <p:nvPr>
            <p:ph type="title"/>
          </p:nvPr>
        </p:nvSpPr>
        <p:spPr>
          <a:xfrm>
            <a:off x="6556354" y="571500"/>
            <a:ext cx="4526328" cy="1266265"/>
          </a:xfrm>
        </p:spPr>
        <p:txBody>
          <a:bodyPr vert="horz" lIns="91440" tIns="45720" rIns="91440" bIns="45720" rtlCol="0" anchor="ctr">
            <a:normAutofit/>
          </a:bodyPr>
          <a:lstStyle/>
          <a:p>
            <a:pPr algn="ctr"/>
            <a:r>
              <a:rPr lang="en-US" sz="4100" dirty="0">
                <a:solidFill>
                  <a:srgbClr val="FF0000"/>
                </a:solidFill>
                <a:effectLst>
                  <a:outerShdw blurRad="38100" dist="38100" dir="2700000" algn="tl">
                    <a:srgbClr val="000000">
                      <a:alpha val="43137"/>
                    </a:srgbClr>
                  </a:outerShdw>
                </a:effectLst>
              </a:rPr>
              <a:t>The Eagle Project Workbook</a:t>
            </a:r>
          </a:p>
        </p:txBody>
      </p:sp>
      <p:sp>
        <p:nvSpPr>
          <p:cNvPr id="18" name="Rectangle 17">
            <a:extLst>
              <a:ext uri="{FF2B5EF4-FFF2-40B4-BE49-F238E27FC236}">
                <a16:creationId xmlns:a16="http://schemas.microsoft.com/office/drawing/2014/main" id="{0276CF47-78D1-45D4-B8A5-05DD68D9F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0" y="457200"/>
            <a:ext cx="5589425"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Graphical user interface, text&#10;&#10;Description automatically generated">
            <a:extLst>
              <a:ext uri="{FF2B5EF4-FFF2-40B4-BE49-F238E27FC236}">
                <a16:creationId xmlns:a16="http://schemas.microsoft.com/office/drawing/2014/main" id="{F6738A12-DE1C-4891-94C6-465B91E0084A}"/>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750708" y="886726"/>
            <a:ext cx="5099864" cy="3824898"/>
          </a:xfrm>
          <a:prstGeom prst="rect">
            <a:avLst/>
          </a:prstGeom>
        </p:spPr>
      </p:pic>
      <p:sp>
        <p:nvSpPr>
          <p:cNvPr id="4" name="Content Placeholder 3">
            <a:extLst>
              <a:ext uri="{FF2B5EF4-FFF2-40B4-BE49-F238E27FC236}">
                <a16:creationId xmlns:a16="http://schemas.microsoft.com/office/drawing/2014/main" id="{759D8924-CAD2-4DD5-8D70-21E29D9276A0}"/>
              </a:ext>
            </a:extLst>
          </p:cNvPr>
          <p:cNvSpPr>
            <a:spLocks noGrp="1"/>
          </p:cNvSpPr>
          <p:nvPr>
            <p:ph sz="half" idx="2"/>
          </p:nvPr>
        </p:nvSpPr>
        <p:spPr>
          <a:xfrm>
            <a:off x="6551609" y="2071048"/>
            <a:ext cx="4855905" cy="3072290"/>
          </a:xfrm>
        </p:spPr>
        <p:txBody>
          <a:bodyPr vert="horz" lIns="91440" tIns="45720" rIns="91440" bIns="45720" rtlCol="0" anchor="t">
            <a:normAutofit/>
          </a:bodyPr>
          <a:lstStyle/>
          <a:p>
            <a:pPr>
              <a:lnSpc>
                <a:spcPct val="110000"/>
              </a:lnSpc>
            </a:pPr>
            <a:r>
              <a:rPr lang="en-US" sz="1700" dirty="0"/>
              <a:t>At this point you should download the most current version of the Eagle Project Workbook.  </a:t>
            </a:r>
          </a:p>
          <a:p>
            <a:pPr>
              <a:lnSpc>
                <a:spcPct val="110000"/>
              </a:lnSpc>
            </a:pPr>
            <a:r>
              <a:rPr lang="en-US" sz="1700" dirty="0"/>
              <a:t>Use a </a:t>
            </a:r>
            <a:r>
              <a:rPr lang="en-US" sz="1700" dirty="0" err="1"/>
              <a:t>typEable</a:t>
            </a:r>
            <a:r>
              <a:rPr lang="en-US" sz="1700" dirty="0"/>
              <a:t> version available at </a:t>
            </a:r>
            <a:r>
              <a:rPr lang="en-US" sz="1700" dirty="0">
                <a:hlinkClick r:id="rId5"/>
              </a:rPr>
              <a:t>www.scouting.org</a:t>
            </a:r>
            <a:r>
              <a:rPr lang="en-US" sz="1700" dirty="0"/>
              <a:t>.  </a:t>
            </a:r>
          </a:p>
          <a:p>
            <a:pPr>
              <a:lnSpc>
                <a:spcPct val="110000"/>
              </a:lnSpc>
            </a:pPr>
            <a:r>
              <a:rPr lang="en-US" sz="1700" dirty="0"/>
              <a:t>Read through the entire workbook and make sure you understand.  </a:t>
            </a:r>
          </a:p>
          <a:p>
            <a:pPr>
              <a:lnSpc>
                <a:spcPct val="110000"/>
              </a:lnSpc>
            </a:pPr>
            <a:r>
              <a:rPr lang="en-US" sz="1700" dirty="0"/>
              <a:t>Your parent should also read the workbook.  </a:t>
            </a:r>
          </a:p>
        </p:txBody>
      </p:sp>
    </p:spTree>
    <p:extLst>
      <p:ext uri="{BB962C8B-B14F-4D97-AF65-F5344CB8AC3E}">
        <p14:creationId xmlns:p14="http://schemas.microsoft.com/office/powerpoint/2010/main" val="3066245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B6CA5-2F1F-4BB9-836F-DDC6548F789A}"/>
              </a:ext>
            </a:extLst>
          </p:cNvPr>
          <p:cNvSpPr>
            <a:spLocks noGrp="1"/>
          </p:cNvSpPr>
          <p:nvPr>
            <p:ph type="title"/>
          </p:nvPr>
        </p:nvSpPr>
        <p:spPr/>
        <p:txBody>
          <a:bodyPr/>
          <a:lstStyle/>
          <a:p>
            <a:pPr algn="ctr"/>
            <a:r>
              <a:rPr lang="en-US" dirty="0">
                <a:solidFill>
                  <a:srgbClr val="FF0000"/>
                </a:solidFill>
                <a:effectLst>
                  <a:outerShdw blurRad="38100" dist="38100" dir="2700000" algn="tl">
                    <a:srgbClr val="000000">
                      <a:alpha val="43137"/>
                    </a:srgbClr>
                  </a:outerShdw>
                </a:effectLst>
              </a:rPr>
              <a:t>The eagle project workbook</a:t>
            </a:r>
          </a:p>
        </p:txBody>
      </p:sp>
      <p:sp>
        <p:nvSpPr>
          <p:cNvPr id="3" name="Content Placeholder 2">
            <a:extLst>
              <a:ext uri="{FF2B5EF4-FFF2-40B4-BE49-F238E27FC236}">
                <a16:creationId xmlns:a16="http://schemas.microsoft.com/office/drawing/2014/main" id="{36978FEB-6B8E-447C-88CD-6C31395B003A}"/>
              </a:ext>
            </a:extLst>
          </p:cNvPr>
          <p:cNvSpPr>
            <a:spLocks noGrp="1"/>
          </p:cNvSpPr>
          <p:nvPr>
            <p:ph sz="quarter" idx="13"/>
          </p:nvPr>
        </p:nvSpPr>
        <p:spPr>
          <a:xfrm>
            <a:off x="550889" y="1708878"/>
            <a:ext cx="10991537" cy="3710677"/>
          </a:xfrm>
        </p:spPr>
        <p:txBody>
          <a:bodyPr>
            <a:normAutofit fontScale="92500" lnSpcReduction="10000"/>
          </a:bodyPr>
          <a:lstStyle/>
          <a:p>
            <a:r>
              <a:rPr lang="en-US" dirty="0"/>
              <a:t>Phase # 1 – the proposal</a:t>
            </a:r>
          </a:p>
          <a:p>
            <a:pPr lvl="1"/>
            <a:r>
              <a:rPr lang="en-US" dirty="0"/>
              <a:t>The proposal is just that, a proposal.  You may work on the proposal and the plan at the same time, however, the project may not be started until the proposal is signed.</a:t>
            </a:r>
          </a:p>
          <a:p>
            <a:pPr lvl="1"/>
            <a:r>
              <a:rPr lang="en-US" dirty="0"/>
              <a:t>Project coaches will meet with you and guide you thru building the eagle scout project proposal.  </a:t>
            </a:r>
          </a:p>
          <a:p>
            <a:pPr lvl="1"/>
            <a:r>
              <a:rPr lang="en-US" dirty="0"/>
              <a:t>It is the proposal that will receive approval. </a:t>
            </a:r>
          </a:p>
          <a:p>
            <a:pPr lvl="1"/>
            <a:r>
              <a:rPr lang="en-US" dirty="0"/>
              <a:t>This is the point where commitments and expectations are agreed upon with the beneficiary</a:t>
            </a:r>
          </a:p>
          <a:p>
            <a:pPr lvl="1"/>
            <a:r>
              <a:rPr lang="en-US" dirty="0"/>
              <a:t>4 signatures are necessary</a:t>
            </a:r>
          </a:p>
          <a:p>
            <a:pPr lvl="2"/>
            <a:r>
              <a:rPr lang="en-US" dirty="0"/>
              <a:t>Project beneficiary</a:t>
            </a:r>
          </a:p>
          <a:p>
            <a:pPr lvl="2"/>
            <a:r>
              <a:rPr lang="en-US" dirty="0"/>
              <a:t>Scoutmaster</a:t>
            </a:r>
          </a:p>
          <a:p>
            <a:pPr lvl="2"/>
            <a:r>
              <a:rPr lang="en-US" dirty="0"/>
              <a:t>Troop committee chair</a:t>
            </a:r>
          </a:p>
          <a:p>
            <a:pPr lvl="2"/>
            <a:r>
              <a:rPr lang="en-US" dirty="0"/>
              <a:t>Washington district eagle board representative.  </a:t>
            </a:r>
          </a:p>
        </p:txBody>
      </p:sp>
    </p:spTree>
    <p:extLst>
      <p:ext uri="{BB962C8B-B14F-4D97-AF65-F5344CB8AC3E}">
        <p14:creationId xmlns:p14="http://schemas.microsoft.com/office/powerpoint/2010/main" val="34167751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EF7C7-2371-4C76-80F9-9E5E63A03812}"/>
              </a:ext>
            </a:extLst>
          </p:cNvPr>
          <p:cNvSpPr>
            <a:spLocks noGrp="1"/>
          </p:cNvSpPr>
          <p:nvPr>
            <p:ph type="title"/>
          </p:nvPr>
        </p:nvSpPr>
        <p:spPr/>
        <p:txBody>
          <a:bodyPr/>
          <a:lstStyle/>
          <a:p>
            <a:pPr algn="ctr"/>
            <a:r>
              <a:rPr lang="en-US" dirty="0">
                <a:solidFill>
                  <a:srgbClr val="FF0000"/>
                </a:solidFill>
                <a:effectLst>
                  <a:outerShdw blurRad="38100" dist="38100" dir="2700000" algn="tl">
                    <a:srgbClr val="000000">
                      <a:alpha val="43137"/>
                    </a:srgbClr>
                  </a:outerShdw>
                </a:effectLst>
              </a:rPr>
              <a:t>The eagle project workbook</a:t>
            </a:r>
          </a:p>
        </p:txBody>
      </p:sp>
      <p:sp>
        <p:nvSpPr>
          <p:cNvPr id="3" name="Content Placeholder 2">
            <a:extLst>
              <a:ext uri="{FF2B5EF4-FFF2-40B4-BE49-F238E27FC236}">
                <a16:creationId xmlns:a16="http://schemas.microsoft.com/office/drawing/2014/main" id="{4B006B5B-B412-4BA1-81D2-4BEACBB912F8}"/>
              </a:ext>
            </a:extLst>
          </p:cNvPr>
          <p:cNvSpPr>
            <a:spLocks noGrp="1"/>
          </p:cNvSpPr>
          <p:nvPr>
            <p:ph sz="quarter" idx="13"/>
          </p:nvPr>
        </p:nvSpPr>
        <p:spPr/>
        <p:txBody>
          <a:bodyPr/>
          <a:lstStyle/>
          <a:p>
            <a:r>
              <a:rPr lang="en-US" dirty="0"/>
              <a:t>Phase # 1 – the proposal (cont.)</a:t>
            </a:r>
          </a:p>
          <a:p>
            <a:r>
              <a:rPr lang="en-US" dirty="0"/>
              <a:t>Coaches will go over your proposal in detail before you get signatures.  They may (and usually will) ask for changes to be made prior to obtaining signatures</a:t>
            </a:r>
          </a:p>
          <a:p>
            <a:r>
              <a:rPr lang="en-US" dirty="0"/>
              <a:t>Remember, you </a:t>
            </a:r>
            <a:r>
              <a:rPr lang="en-US" b="1" i="1" u="sng" dirty="0"/>
              <a:t>may not</a:t>
            </a:r>
            <a:r>
              <a:rPr lang="en-US" dirty="0"/>
              <a:t>  begin any work on your project before all four signatures are obtained.  If you have any questions on this, please check with the coaches.  </a:t>
            </a:r>
          </a:p>
          <a:p>
            <a:endParaRPr lang="en-US" dirty="0"/>
          </a:p>
        </p:txBody>
      </p:sp>
    </p:spTree>
    <p:extLst>
      <p:ext uri="{BB962C8B-B14F-4D97-AF65-F5344CB8AC3E}">
        <p14:creationId xmlns:p14="http://schemas.microsoft.com/office/powerpoint/2010/main" val="7380878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08F98-C80E-4E65-8A5D-0B310E07B304}"/>
              </a:ext>
            </a:extLst>
          </p:cNvPr>
          <p:cNvSpPr>
            <a:spLocks noGrp="1"/>
          </p:cNvSpPr>
          <p:nvPr>
            <p:ph type="title"/>
          </p:nvPr>
        </p:nvSpPr>
        <p:spPr/>
        <p:txBody>
          <a:bodyPr/>
          <a:lstStyle/>
          <a:p>
            <a:pPr algn="ctr"/>
            <a:r>
              <a:rPr lang="en-US" dirty="0">
                <a:solidFill>
                  <a:srgbClr val="FF0000"/>
                </a:solidFill>
                <a:effectLst>
                  <a:outerShdw blurRad="38100" dist="38100" dir="2700000" algn="tl">
                    <a:srgbClr val="000000">
                      <a:alpha val="43137"/>
                    </a:srgbClr>
                  </a:outerShdw>
                </a:effectLst>
              </a:rPr>
              <a:t>The eagle project workbook</a:t>
            </a:r>
          </a:p>
        </p:txBody>
      </p:sp>
      <p:sp>
        <p:nvSpPr>
          <p:cNvPr id="3" name="Content Placeholder 2">
            <a:extLst>
              <a:ext uri="{FF2B5EF4-FFF2-40B4-BE49-F238E27FC236}">
                <a16:creationId xmlns:a16="http://schemas.microsoft.com/office/drawing/2014/main" id="{EB1C5BED-F6E3-4873-BD2E-C750248ED09C}"/>
              </a:ext>
            </a:extLst>
          </p:cNvPr>
          <p:cNvSpPr>
            <a:spLocks noGrp="1"/>
          </p:cNvSpPr>
          <p:nvPr>
            <p:ph sz="quarter" idx="13"/>
          </p:nvPr>
        </p:nvSpPr>
        <p:spPr/>
        <p:txBody>
          <a:bodyPr/>
          <a:lstStyle/>
          <a:p>
            <a:r>
              <a:rPr lang="en-US" dirty="0"/>
              <a:t>Phase # 2 – The Eagle project plan</a:t>
            </a:r>
          </a:p>
          <a:p>
            <a:pPr lvl="1"/>
            <a:r>
              <a:rPr lang="en-US" dirty="0"/>
              <a:t>A life scout may work on this simultaneous to the eagle project proposal.  </a:t>
            </a:r>
          </a:p>
          <a:p>
            <a:pPr lvl="1"/>
            <a:r>
              <a:rPr lang="en-US" dirty="0"/>
              <a:t>This is a detailed description of how the proposal will be carried out.</a:t>
            </a:r>
          </a:p>
          <a:p>
            <a:pPr lvl="1"/>
            <a:r>
              <a:rPr lang="en-US" dirty="0"/>
              <a:t>Much of the plan comes from the proposal, however, there are more details in the plan.</a:t>
            </a:r>
          </a:p>
          <a:p>
            <a:pPr lvl="1"/>
            <a:r>
              <a:rPr lang="en-US" dirty="0"/>
              <a:t>The plan will include fundraising.</a:t>
            </a:r>
          </a:p>
          <a:p>
            <a:pPr lvl="2"/>
            <a:r>
              <a:rPr lang="en-US" dirty="0"/>
              <a:t>Remember, you can’t start fundraising until the proposal is signed</a:t>
            </a:r>
          </a:p>
          <a:p>
            <a:pPr lvl="1"/>
            <a:r>
              <a:rPr lang="en-US" dirty="0"/>
              <a:t>The plan does not get signed, but should be reviewed by project coaches before implementation</a:t>
            </a:r>
          </a:p>
        </p:txBody>
      </p:sp>
    </p:spTree>
    <p:extLst>
      <p:ext uri="{BB962C8B-B14F-4D97-AF65-F5344CB8AC3E}">
        <p14:creationId xmlns:p14="http://schemas.microsoft.com/office/powerpoint/2010/main" val="39923031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C7A87-86DF-4620-A189-99B3835B158A}"/>
              </a:ext>
            </a:extLst>
          </p:cNvPr>
          <p:cNvSpPr>
            <a:spLocks noGrp="1"/>
          </p:cNvSpPr>
          <p:nvPr>
            <p:ph type="title"/>
          </p:nvPr>
        </p:nvSpPr>
        <p:spPr/>
        <p:txBody>
          <a:bodyPr>
            <a:normAutofit fontScale="90000"/>
          </a:bodyPr>
          <a:lstStyle/>
          <a:p>
            <a:pPr algn="ctr"/>
            <a:r>
              <a:rPr lang="en-US" dirty="0">
                <a:solidFill>
                  <a:srgbClr val="FF0000"/>
                </a:solidFill>
                <a:effectLst>
                  <a:outerShdw blurRad="38100" dist="38100" dir="2700000" algn="tl">
                    <a:srgbClr val="000000">
                      <a:alpha val="43137"/>
                    </a:srgbClr>
                  </a:outerShdw>
                </a:effectLst>
              </a:rPr>
              <a:t>What are we going to cover tonight?</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5C799FCF-39E2-4099-94C2-0C133919CCB6}"/>
              </a:ext>
            </a:extLst>
          </p:cNvPr>
          <p:cNvSpPr>
            <a:spLocks noGrp="1"/>
          </p:cNvSpPr>
          <p:nvPr>
            <p:ph idx="1"/>
          </p:nvPr>
        </p:nvSpPr>
        <p:spPr>
          <a:xfrm>
            <a:off x="685800" y="1708880"/>
            <a:ext cx="10396883" cy="3665706"/>
          </a:xfrm>
        </p:spPr>
        <p:txBody>
          <a:bodyPr>
            <a:noAutofit/>
          </a:bodyPr>
          <a:lstStyle/>
          <a:p>
            <a:r>
              <a:rPr lang="en-US" sz="1600" dirty="0"/>
              <a:t>The requirements for Eagle  Scout</a:t>
            </a:r>
          </a:p>
          <a:p>
            <a:r>
              <a:rPr lang="en-US" sz="1600" dirty="0"/>
              <a:t>The process</a:t>
            </a:r>
          </a:p>
          <a:p>
            <a:r>
              <a:rPr lang="en-US" sz="1600" dirty="0"/>
              <a:t>Merit Badges</a:t>
            </a:r>
          </a:p>
          <a:p>
            <a:r>
              <a:rPr lang="en-US" sz="1600" dirty="0"/>
              <a:t>The Eagle Scout project</a:t>
            </a:r>
          </a:p>
          <a:p>
            <a:pPr lvl="1"/>
            <a:r>
              <a:rPr lang="en-US" sz="1400" dirty="0"/>
              <a:t>Where to begin</a:t>
            </a:r>
          </a:p>
          <a:p>
            <a:pPr lvl="1"/>
            <a:r>
              <a:rPr lang="en-US" sz="1400" dirty="0"/>
              <a:t>Project Coaches</a:t>
            </a:r>
          </a:p>
          <a:p>
            <a:pPr lvl="1"/>
            <a:r>
              <a:rPr lang="en-US" sz="1400" dirty="0"/>
              <a:t>Selecting the project</a:t>
            </a:r>
          </a:p>
          <a:p>
            <a:r>
              <a:rPr lang="en-US" sz="1600" dirty="0"/>
              <a:t>The project workbook</a:t>
            </a:r>
          </a:p>
          <a:p>
            <a:r>
              <a:rPr lang="en-US" sz="1600" dirty="0"/>
              <a:t>The Application</a:t>
            </a:r>
          </a:p>
          <a:p>
            <a:r>
              <a:rPr lang="en-US" sz="1600" dirty="0"/>
              <a:t>Scoutmasters Conference and Board of review</a:t>
            </a:r>
          </a:p>
        </p:txBody>
      </p:sp>
    </p:spTree>
    <p:extLst>
      <p:ext uri="{BB962C8B-B14F-4D97-AF65-F5344CB8AC3E}">
        <p14:creationId xmlns:p14="http://schemas.microsoft.com/office/powerpoint/2010/main" val="37411498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586D5-749F-46C2-B95E-04F474E88168}"/>
              </a:ext>
            </a:extLst>
          </p:cNvPr>
          <p:cNvSpPr>
            <a:spLocks noGrp="1"/>
          </p:cNvSpPr>
          <p:nvPr>
            <p:ph type="title"/>
          </p:nvPr>
        </p:nvSpPr>
        <p:spPr/>
        <p:txBody>
          <a:bodyPr/>
          <a:lstStyle/>
          <a:p>
            <a:pPr algn="ctr"/>
            <a:r>
              <a:rPr lang="en-US" dirty="0">
                <a:solidFill>
                  <a:srgbClr val="FF0000"/>
                </a:solidFill>
                <a:effectLst>
                  <a:outerShdw blurRad="38100" dist="38100" dir="2700000" algn="tl">
                    <a:srgbClr val="000000">
                      <a:alpha val="43137"/>
                    </a:srgbClr>
                  </a:outerShdw>
                </a:effectLst>
              </a:rPr>
              <a:t>The eagle project workbook</a:t>
            </a:r>
          </a:p>
        </p:txBody>
      </p:sp>
      <p:sp>
        <p:nvSpPr>
          <p:cNvPr id="3" name="Content Placeholder 2">
            <a:extLst>
              <a:ext uri="{FF2B5EF4-FFF2-40B4-BE49-F238E27FC236}">
                <a16:creationId xmlns:a16="http://schemas.microsoft.com/office/drawing/2014/main" id="{BEB30BD3-AA0D-42A4-8379-59C7551E2700}"/>
              </a:ext>
            </a:extLst>
          </p:cNvPr>
          <p:cNvSpPr>
            <a:spLocks noGrp="1"/>
          </p:cNvSpPr>
          <p:nvPr>
            <p:ph sz="quarter" idx="13"/>
          </p:nvPr>
        </p:nvSpPr>
        <p:spPr/>
        <p:txBody>
          <a:bodyPr/>
          <a:lstStyle/>
          <a:p>
            <a:r>
              <a:rPr lang="en-US" dirty="0"/>
              <a:t>Phase # 3 – the final report</a:t>
            </a:r>
          </a:p>
          <a:p>
            <a:pPr lvl="1"/>
            <a:r>
              <a:rPr lang="en-US" dirty="0"/>
              <a:t>This part of the workbook is completed after the project has been completed.  </a:t>
            </a:r>
          </a:p>
          <a:p>
            <a:pPr lvl="1"/>
            <a:r>
              <a:rPr lang="en-US" dirty="0"/>
              <a:t>This is where you will add hours, changes to the plan etc.  </a:t>
            </a:r>
          </a:p>
          <a:p>
            <a:pPr lvl="2"/>
            <a:r>
              <a:rPr lang="en-US" dirty="0"/>
              <a:t>A word about hours.  You should begin keeping track of the hours you spend on the project as soon as you have your first meeting.  Everything you or anyone else who is involved in the project does should be included in the hour's calculation.  Keep a spreadsheet of what you do.  </a:t>
            </a:r>
          </a:p>
          <a:p>
            <a:pPr lvl="1"/>
            <a:r>
              <a:rPr lang="en-US" dirty="0"/>
              <a:t>Final report should be reviewed for accuracy and completeness prior to signatures.  </a:t>
            </a:r>
          </a:p>
          <a:p>
            <a:pPr lvl="1"/>
            <a:r>
              <a:rPr lang="en-US" dirty="0"/>
              <a:t>Beneficiary and scoutmaster must sign the final report.  </a:t>
            </a:r>
          </a:p>
          <a:p>
            <a:endParaRPr lang="en-US" dirty="0"/>
          </a:p>
        </p:txBody>
      </p:sp>
    </p:spTree>
    <p:extLst>
      <p:ext uri="{BB962C8B-B14F-4D97-AF65-F5344CB8AC3E}">
        <p14:creationId xmlns:p14="http://schemas.microsoft.com/office/powerpoint/2010/main" val="21472956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BFF04-C9FD-4B39-8F56-51EF8460B44D}"/>
              </a:ext>
            </a:extLst>
          </p:cNvPr>
          <p:cNvSpPr>
            <a:spLocks noGrp="1"/>
          </p:cNvSpPr>
          <p:nvPr>
            <p:ph type="title"/>
          </p:nvPr>
        </p:nvSpPr>
        <p:spPr/>
        <p:txBody>
          <a:bodyPr>
            <a:normAutofit fontScale="90000"/>
          </a:bodyPr>
          <a:lstStyle/>
          <a:p>
            <a:pPr algn="ctr"/>
            <a:r>
              <a:rPr lang="en-US" dirty="0">
                <a:solidFill>
                  <a:srgbClr val="FF0000"/>
                </a:solidFill>
                <a:effectLst>
                  <a:outerShdw blurRad="38100" dist="38100" dir="2700000" algn="tl">
                    <a:srgbClr val="000000">
                      <a:alpha val="43137"/>
                    </a:srgbClr>
                  </a:outerShdw>
                </a:effectLst>
              </a:rPr>
              <a:t>Col council eagle scout project guidelines (health and safety)</a:t>
            </a:r>
          </a:p>
        </p:txBody>
      </p:sp>
      <p:sp>
        <p:nvSpPr>
          <p:cNvPr id="3" name="Content Placeholder 2">
            <a:extLst>
              <a:ext uri="{FF2B5EF4-FFF2-40B4-BE49-F238E27FC236}">
                <a16:creationId xmlns:a16="http://schemas.microsoft.com/office/drawing/2014/main" id="{02470C41-62C8-4F66-BEA5-1A9B41A45B21}"/>
              </a:ext>
            </a:extLst>
          </p:cNvPr>
          <p:cNvSpPr>
            <a:spLocks noGrp="1"/>
          </p:cNvSpPr>
          <p:nvPr>
            <p:ph sz="quarter" idx="13"/>
          </p:nvPr>
        </p:nvSpPr>
        <p:spPr/>
        <p:txBody>
          <a:bodyPr>
            <a:normAutofit lnSpcReduction="10000"/>
          </a:bodyPr>
          <a:lstStyle/>
          <a:p>
            <a:r>
              <a:rPr lang="en-US" sz="1600" dirty="0"/>
              <a:t>Guidelines as of July 2, 2021</a:t>
            </a:r>
          </a:p>
          <a:p>
            <a:r>
              <a:rPr lang="en-US" sz="1600" dirty="0"/>
              <a:t>NOTE: IF YOUR BENEFICIARY IS NOT ALLOWING ACCESS TO DO YOUR PROJECT AND YOUR 18</a:t>
            </a:r>
            <a:r>
              <a:rPr lang="en-US" sz="1600" baseline="30000" dirty="0"/>
              <a:t>TH</a:t>
            </a:r>
            <a:r>
              <a:rPr lang="en-US" sz="1600" dirty="0"/>
              <a:t> BIRTHDAY IS CLOSE,  PLEASE FIND A DIFFERENT PROJECT SO YOU DO NOT AGE-OUT BEFORE YOU CAN COMPLETE THE PROJECT.  EAGLE TIME EXTENSION DUE TO COVID-19 RESTRICTIONS ARE POSSIBLE, BUT THERE IS A 6 MONTH LIMIT FROM YOUR 18</a:t>
            </a:r>
            <a:r>
              <a:rPr lang="en-US" sz="1600" baseline="30000" dirty="0"/>
              <a:t>TH</a:t>
            </a:r>
            <a:r>
              <a:rPr lang="en-US" sz="1600" dirty="0"/>
              <a:t> BIRTHDAY</a:t>
            </a:r>
          </a:p>
          <a:p>
            <a:r>
              <a:rPr lang="en-US" sz="1600" dirty="0"/>
              <a:t>PROJECTS WILL NEED TO FULLY COMPLY WITH ALL PA HEALTH DEPARTMENT AND CDC GUIDELINES</a:t>
            </a:r>
          </a:p>
          <a:p>
            <a:r>
              <a:rPr lang="en-US" sz="1600" dirty="0"/>
              <a:t>EAGLE CANDIDATES MUST BE FAMILIAR WITH AND UTILIZE THE CURRENT CDC RECOMMENDATIONS, AS WELL AS STATE AND LOCAL COVID-19 RESTRICTIONS AND </a:t>
            </a:r>
            <a:r>
              <a:rPr lang="en-US" sz="1600" dirty="0" err="1"/>
              <a:t>THOSe</a:t>
            </a:r>
            <a:r>
              <a:rPr lang="en-US" sz="1600" dirty="0"/>
              <a:t> RESTRICTIONS THAT PERTAIN TO THE PROJECT SITE AND THEN INCORPORATE THEM AS PART OF THE PROJECT PLANNING. </a:t>
            </a:r>
          </a:p>
          <a:p>
            <a:r>
              <a:rPr lang="en-US" sz="1600" dirty="0"/>
              <a:t>SCOUTS WORKING ON EAGLE PROJECTS SHOULD READ THE ENTIRE SET OF GUIDELINES AVAILABLE AT </a:t>
            </a:r>
            <a:r>
              <a:rPr lang="en-US" sz="1600" dirty="0">
                <a:hlinkClick r:id="rId2"/>
              </a:rPr>
              <a:t>https://docs.google.com/document/d/1tPVdPt4x6wOcn7jf6ERE5MXt0WFOtKk3o8b9BpXBUCA/edit</a:t>
            </a:r>
            <a:endParaRPr lang="en-US" sz="1600" dirty="0"/>
          </a:p>
        </p:txBody>
      </p:sp>
    </p:spTree>
    <p:extLst>
      <p:ext uri="{BB962C8B-B14F-4D97-AF65-F5344CB8AC3E}">
        <p14:creationId xmlns:p14="http://schemas.microsoft.com/office/powerpoint/2010/main" val="28950108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BFF04-C9FD-4B39-8F56-51EF8460B44D}"/>
              </a:ext>
            </a:extLst>
          </p:cNvPr>
          <p:cNvSpPr>
            <a:spLocks noGrp="1"/>
          </p:cNvSpPr>
          <p:nvPr>
            <p:ph type="title"/>
          </p:nvPr>
        </p:nvSpPr>
        <p:spPr>
          <a:xfrm>
            <a:off x="568355" y="174389"/>
            <a:ext cx="10396882" cy="1151965"/>
          </a:xfrm>
        </p:spPr>
        <p:txBody>
          <a:bodyPr>
            <a:normAutofit/>
          </a:bodyPr>
          <a:lstStyle/>
          <a:p>
            <a:pPr algn="ctr"/>
            <a:r>
              <a:rPr lang="en-US" dirty="0">
                <a:solidFill>
                  <a:srgbClr val="FF0000"/>
                </a:solidFill>
                <a:effectLst>
                  <a:outerShdw blurRad="38100" dist="38100" dir="2700000" algn="tl">
                    <a:srgbClr val="000000">
                      <a:alpha val="43137"/>
                    </a:srgbClr>
                  </a:outerShdw>
                </a:effectLst>
              </a:rPr>
              <a:t>Reference Letters</a:t>
            </a:r>
          </a:p>
        </p:txBody>
      </p:sp>
      <p:sp>
        <p:nvSpPr>
          <p:cNvPr id="3" name="Content Placeholder 2">
            <a:extLst>
              <a:ext uri="{FF2B5EF4-FFF2-40B4-BE49-F238E27FC236}">
                <a16:creationId xmlns:a16="http://schemas.microsoft.com/office/drawing/2014/main" id="{02470C41-62C8-4F66-BEA5-1A9B41A45B21}"/>
              </a:ext>
            </a:extLst>
          </p:cNvPr>
          <p:cNvSpPr>
            <a:spLocks noGrp="1"/>
          </p:cNvSpPr>
          <p:nvPr>
            <p:ph sz="quarter" idx="13"/>
          </p:nvPr>
        </p:nvSpPr>
        <p:spPr>
          <a:xfrm>
            <a:off x="570530" y="1232886"/>
            <a:ext cx="10394707" cy="3311189"/>
          </a:xfrm>
        </p:spPr>
        <p:txBody>
          <a:bodyPr>
            <a:normAutofit/>
          </a:bodyPr>
          <a:lstStyle/>
          <a:p>
            <a:r>
              <a:rPr lang="en-US" sz="1600" dirty="0"/>
              <a:t>Reference letters give the District board members a chance to know you better as an individual, and what you do outside of scouts</a:t>
            </a:r>
          </a:p>
          <a:p>
            <a:r>
              <a:rPr lang="en-US" sz="1600" dirty="0"/>
              <a:t>References:</a:t>
            </a:r>
          </a:p>
          <a:p>
            <a:pPr lvl="1"/>
            <a:r>
              <a:rPr lang="en-US" sz="1400" dirty="0"/>
              <a:t>Parent or guardian</a:t>
            </a:r>
          </a:p>
          <a:p>
            <a:pPr lvl="1"/>
            <a:r>
              <a:rPr lang="en-US" sz="1400" dirty="0"/>
              <a:t>Religious leader (if not affiliated with an organized religion, then another parent or guardian provides this letter)</a:t>
            </a:r>
          </a:p>
          <a:p>
            <a:pPr lvl="1"/>
            <a:r>
              <a:rPr lang="en-US" sz="1400" dirty="0"/>
              <a:t>Educational (favorite teachers)</a:t>
            </a:r>
          </a:p>
          <a:p>
            <a:pPr lvl="1"/>
            <a:r>
              <a:rPr lang="en-US" sz="1400" dirty="0"/>
              <a:t>Two other references (sports coach, band leader, any non-family member who can vouch for your character)</a:t>
            </a:r>
          </a:p>
          <a:p>
            <a:r>
              <a:rPr lang="en-US" sz="1600" dirty="0"/>
              <a:t>See council’s eagle application reference letter policy for instructional memo to provide to references</a:t>
            </a:r>
          </a:p>
          <a:p>
            <a:r>
              <a:rPr lang="en-US" sz="1600" dirty="0"/>
              <a:t>Provide your references with a stamped envelope addressed to the scoutmaster:</a:t>
            </a:r>
          </a:p>
          <a:p>
            <a:pPr lvl="1"/>
            <a:endParaRPr lang="en-US" sz="1400" dirty="0"/>
          </a:p>
        </p:txBody>
      </p:sp>
      <p:sp>
        <p:nvSpPr>
          <p:cNvPr id="4" name="Rectangle 3">
            <a:extLst>
              <a:ext uri="{FF2B5EF4-FFF2-40B4-BE49-F238E27FC236}">
                <a16:creationId xmlns:a16="http://schemas.microsoft.com/office/drawing/2014/main" id="{1212C5B9-D76B-4C7D-A898-16CAC83BD046}"/>
              </a:ext>
            </a:extLst>
          </p:cNvPr>
          <p:cNvSpPr/>
          <p:nvPr/>
        </p:nvSpPr>
        <p:spPr>
          <a:xfrm>
            <a:off x="3984770" y="4379053"/>
            <a:ext cx="6980467" cy="2304558"/>
          </a:xfrm>
          <a:prstGeom prst="rect">
            <a:avLst/>
          </a:prstGeom>
          <a:solidFill>
            <a:schemeClr val="bg1"/>
          </a:solidFill>
          <a:ln w="38100">
            <a:no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Mr. Keith Grimes</a:t>
            </a:r>
          </a:p>
          <a:p>
            <a:pPr algn="ctr"/>
            <a:r>
              <a:rPr lang="en-US" dirty="0"/>
              <a:t>421 Jefferson Ave</a:t>
            </a:r>
          </a:p>
        </p:txBody>
      </p:sp>
      <p:sp>
        <p:nvSpPr>
          <p:cNvPr id="5" name="TextBox 4">
            <a:extLst>
              <a:ext uri="{FF2B5EF4-FFF2-40B4-BE49-F238E27FC236}">
                <a16:creationId xmlns:a16="http://schemas.microsoft.com/office/drawing/2014/main" id="{B75555BA-6FB8-45AF-A97D-65E9C7F554C4}"/>
              </a:ext>
            </a:extLst>
          </p:cNvPr>
          <p:cNvSpPr txBox="1"/>
          <p:nvPr/>
        </p:nvSpPr>
        <p:spPr>
          <a:xfrm>
            <a:off x="6395130" y="5217735"/>
            <a:ext cx="2159746" cy="738664"/>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Mr. Keith Grimes</a:t>
            </a:r>
          </a:p>
          <a:p>
            <a:pPr algn="ctr"/>
            <a:r>
              <a:rPr lang="en-US" sz="1400" dirty="0">
                <a:latin typeface="Arial" panose="020B0604020202020204" pitchFamily="34" charset="0"/>
                <a:cs typeface="Arial" panose="020B0604020202020204" pitchFamily="34" charset="0"/>
              </a:rPr>
              <a:t>421 Jefferson Ave</a:t>
            </a:r>
          </a:p>
          <a:p>
            <a:pPr algn="ctr"/>
            <a:r>
              <a:rPr lang="en-US" sz="1400" dirty="0">
                <a:latin typeface="Arial" panose="020B0604020202020204" pitchFamily="34" charset="0"/>
                <a:cs typeface="Arial" panose="020B0604020202020204" pitchFamily="34" charset="0"/>
              </a:rPr>
              <a:t>Hatboro, PA 19040-2214</a:t>
            </a:r>
          </a:p>
        </p:txBody>
      </p:sp>
      <p:sp>
        <p:nvSpPr>
          <p:cNvPr id="6" name="TextBox 5">
            <a:extLst>
              <a:ext uri="{FF2B5EF4-FFF2-40B4-BE49-F238E27FC236}">
                <a16:creationId xmlns:a16="http://schemas.microsoft.com/office/drawing/2014/main" id="{58A48D37-FDCD-47E7-AA0E-F971F92B00B1}"/>
              </a:ext>
            </a:extLst>
          </p:cNvPr>
          <p:cNvSpPr txBox="1"/>
          <p:nvPr/>
        </p:nvSpPr>
        <p:spPr>
          <a:xfrm>
            <a:off x="3984769" y="4379053"/>
            <a:ext cx="2159746"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Mr. or Mrs. </a:t>
            </a:r>
            <a:r>
              <a:rPr lang="en-US" sz="1400" dirty="0" err="1">
                <a:latin typeface="Arial" panose="020B0604020202020204" pitchFamily="34" charset="0"/>
                <a:cs typeface="Arial" panose="020B0604020202020204" pitchFamily="34" charset="0"/>
              </a:rPr>
              <a:t>Soandso</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123 Main St.</a:t>
            </a:r>
          </a:p>
          <a:p>
            <a:r>
              <a:rPr lang="en-US" sz="1400" dirty="0">
                <a:latin typeface="Arial" panose="020B0604020202020204" pitchFamily="34" charset="0"/>
                <a:cs typeface="Arial" panose="020B0604020202020204" pitchFamily="34" charset="0"/>
              </a:rPr>
              <a:t>Anytown, USA</a:t>
            </a:r>
          </a:p>
        </p:txBody>
      </p:sp>
      <p:sp>
        <p:nvSpPr>
          <p:cNvPr id="7" name="TextBox 6">
            <a:extLst>
              <a:ext uri="{FF2B5EF4-FFF2-40B4-BE49-F238E27FC236}">
                <a16:creationId xmlns:a16="http://schemas.microsoft.com/office/drawing/2014/main" id="{41A2D64A-23CF-413C-AEB8-2657C1E298AB}"/>
              </a:ext>
            </a:extLst>
          </p:cNvPr>
          <p:cNvSpPr txBox="1"/>
          <p:nvPr/>
        </p:nvSpPr>
        <p:spPr>
          <a:xfrm>
            <a:off x="3984770" y="6170127"/>
            <a:ext cx="6980467"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Eagle Reference Letter for Joe Scout</a:t>
            </a:r>
          </a:p>
          <a:p>
            <a:r>
              <a:rPr lang="en-US" sz="1200" dirty="0">
                <a:latin typeface="Arial" panose="020B0604020202020204" pitchFamily="34" charset="0"/>
                <a:cs typeface="Arial" panose="020B0604020202020204" pitchFamily="34" charset="0"/>
              </a:rPr>
              <a:t>Reference A, B, C, </a:t>
            </a:r>
            <a:r>
              <a:rPr lang="en-US" sz="1200" dirty="0" err="1">
                <a:latin typeface="Arial" panose="020B0604020202020204" pitchFamily="34" charset="0"/>
                <a:cs typeface="Arial" panose="020B0604020202020204" pitchFamily="34" charset="0"/>
              </a:rPr>
              <a:t>etc</a:t>
            </a:r>
            <a:r>
              <a:rPr lang="en-US" sz="1200" dirty="0">
                <a:latin typeface="Arial" panose="020B0604020202020204" pitchFamily="34" charset="0"/>
                <a:cs typeface="Arial" panose="020B0604020202020204" pitchFamily="34" charset="0"/>
              </a:rPr>
              <a:t> </a:t>
            </a:r>
            <a:r>
              <a:rPr lang="en-US" sz="1000" i="1" dirty="0">
                <a:latin typeface="Arial" panose="020B0604020202020204" pitchFamily="34" charset="0"/>
                <a:cs typeface="Arial" panose="020B0604020202020204" pitchFamily="34" charset="0"/>
              </a:rPr>
              <a:t>(Unique label on each envelope help keep track of which letters have been received)</a:t>
            </a:r>
            <a:endParaRPr lang="en-US" sz="1400" i="1" dirty="0">
              <a:latin typeface="Arial" panose="020B0604020202020204" pitchFamily="34" charset="0"/>
              <a:cs typeface="Arial" panose="020B0604020202020204" pitchFamily="34" charset="0"/>
            </a:endParaRPr>
          </a:p>
        </p:txBody>
      </p:sp>
      <p:pic>
        <p:nvPicPr>
          <p:cNvPr id="9" name="Picture 8" descr="A close-up of a flag&#10;&#10;Description automatically generated with medium confidence">
            <a:extLst>
              <a:ext uri="{FF2B5EF4-FFF2-40B4-BE49-F238E27FC236}">
                <a16:creationId xmlns:a16="http://schemas.microsoft.com/office/drawing/2014/main" id="{60E6F8FE-7960-4AD5-9F26-EFB725FB3003}"/>
              </a:ext>
            </a:extLst>
          </p:cNvPr>
          <p:cNvPicPr>
            <a:picLocks noChangeAspect="1"/>
          </p:cNvPicPr>
          <p:nvPr/>
        </p:nvPicPr>
        <p:blipFill rotWithShape="1">
          <a:blip r:embed="rId2">
            <a:extLst>
              <a:ext uri="{28A0092B-C50C-407E-A947-70E740481C1C}">
                <a14:useLocalDpi xmlns:a14="http://schemas.microsoft.com/office/drawing/2010/main" val="0"/>
              </a:ext>
            </a:extLst>
          </a:blip>
          <a:srcRect t="12701" b="6565"/>
          <a:stretch/>
        </p:blipFill>
        <p:spPr>
          <a:xfrm>
            <a:off x="10033561" y="4412175"/>
            <a:ext cx="914945" cy="738665"/>
          </a:xfrm>
          <a:prstGeom prst="rect">
            <a:avLst/>
          </a:prstGeom>
        </p:spPr>
      </p:pic>
    </p:spTree>
    <p:extLst>
      <p:ext uri="{BB962C8B-B14F-4D97-AF65-F5344CB8AC3E}">
        <p14:creationId xmlns:p14="http://schemas.microsoft.com/office/powerpoint/2010/main" val="28522309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3E546-7F26-41D1-802B-6181BDF3ECDD}"/>
              </a:ext>
            </a:extLst>
          </p:cNvPr>
          <p:cNvSpPr>
            <a:spLocks noGrp="1"/>
          </p:cNvSpPr>
          <p:nvPr>
            <p:ph type="title"/>
          </p:nvPr>
        </p:nvSpPr>
        <p:spPr>
          <a:xfrm>
            <a:off x="4708586" y="438487"/>
            <a:ext cx="6374097" cy="826292"/>
          </a:xfrm>
        </p:spPr>
        <p:txBody>
          <a:bodyPr vert="horz" lIns="91440" tIns="45720" rIns="91440" bIns="45720" rtlCol="0" anchor="ctr">
            <a:normAutofit/>
          </a:bodyPr>
          <a:lstStyle/>
          <a:p>
            <a:r>
              <a:rPr lang="en-US" sz="3800" dirty="0">
                <a:solidFill>
                  <a:srgbClr val="FF0000"/>
                </a:solidFill>
                <a:effectLst>
                  <a:outerShdw blurRad="38100" dist="38100" dir="2700000" algn="tl">
                    <a:srgbClr val="000000">
                      <a:alpha val="43137"/>
                    </a:srgbClr>
                  </a:outerShdw>
                </a:effectLst>
              </a:rPr>
              <a:t>The eagle scout application</a:t>
            </a:r>
          </a:p>
        </p:txBody>
      </p:sp>
      <p:pic>
        <p:nvPicPr>
          <p:cNvPr id="6" name="Content Placeholder 5" descr="Table&#10;&#10;Description automatically generated">
            <a:extLst>
              <a:ext uri="{FF2B5EF4-FFF2-40B4-BE49-F238E27FC236}">
                <a16:creationId xmlns:a16="http://schemas.microsoft.com/office/drawing/2014/main" id="{A80A9813-E1B2-46FB-A1CC-7D137064D047}"/>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00885" y="451343"/>
            <a:ext cx="3647162" cy="4850252"/>
          </a:xfrm>
          <a:prstGeom prst="rect">
            <a:avLst/>
          </a:prstGeom>
          <a:ln w="57150" cmpd="thinThick">
            <a:solidFill>
              <a:schemeClr val="bg1">
                <a:lumMod val="50000"/>
              </a:schemeClr>
            </a:solidFill>
            <a:miter lim="800000"/>
          </a:ln>
        </p:spPr>
      </p:pic>
      <p:graphicFrame>
        <p:nvGraphicFramePr>
          <p:cNvPr id="20" name="Content Placeholder 3">
            <a:extLst>
              <a:ext uri="{FF2B5EF4-FFF2-40B4-BE49-F238E27FC236}">
                <a16:creationId xmlns:a16="http://schemas.microsoft.com/office/drawing/2014/main" id="{B756BF07-0F54-473B-BF13-A65A0D0DBDBB}"/>
              </a:ext>
            </a:extLst>
          </p:cNvPr>
          <p:cNvGraphicFramePr>
            <a:graphicFrameLocks noGrp="1"/>
          </p:cNvGraphicFramePr>
          <p:nvPr>
            <p:ph sz="quarter" idx="14"/>
            <p:extLst>
              <p:ext uri="{D42A27DB-BD31-4B8C-83A1-F6EECF244321}">
                <p14:modId xmlns:p14="http://schemas.microsoft.com/office/powerpoint/2010/main" val="1599251804"/>
              </p:ext>
            </p:extLst>
          </p:nvPr>
        </p:nvGraphicFramePr>
        <p:xfrm>
          <a:off x="4701906" y="1264780"/>
          <a:ext cx="6380777" cy="4109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10990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9356F-6607-4A84-BF51-04779DA60C75}"/>
              </a:ext>
            </a:extLst>
          </p:cNvPr>
          <p:cNvSpPr>
            <a:spLocks noGrp="1"/>
          </p:cNvSpPr>
          <p:nvPr>
            <p:ph type="title"/>
          </p:nvPr>
        </p:nvSpPr>
        <p:spPr>
          <a:xfrm>
            <a:off x="685800" y="636104"/>
            <a:ext cx="10396882" cy="1158140"/>
          </a:xfrm>
        </p:spPr>
        <p:txBody>
          <a:bodyPr>
            <a:normAutofit fontScale="90000"/>
          </a:bodyPr>
          <a:lstStyle/>
          <a:p>
            <a:pPr algn="ctr"/>
            <a:r>
              <a:rPr lang="en-US" dirty="0">
                <a:solidFill>
                  <a:srgbClr val="FF0000"/>
                </a:solidFill>
                <a:effectLst>
                  <a:outerShdw blurRad="38100" dist="38100" dir="2700000" algn="tl">
                    <a:srgbClr val="000000">
                      <a:alpha val="43137"/>
                    </a:srgbClr>
                  </a:outerShdw>
                </a:effectLst>
              </a:rPr>
              <a:t>Scoutmaster conference and </a:t>
            </a:r>
            <a:br>
              <a:rPr lang="en-US" dirty="0">
                <a:solidFill>
                  <a:srgbClr val="FF0000"/>
                </a:solidFill>
                <a:effectLst>
                  <a:outerShdw blurRad="38100" dist="38100" dir="2700000" algn="tl">
                    <a:srgbClr val="000000">
                      <a:alpha val="43137"/>
                    </a:srgbClr>
                  </a:outerShdw>
                </a:effectLst>
              </a:rPr>
            </a:br>
            <a:r>
              <a:rPr lang="en-US" dirty="0">
                <a:solidFill>
                  <a:srgbClr val="FF0000"/>
                </a:solidFill>
                <a:effectLst>
                  <a:outerShdw blurRad="38100" dist="38100" dir="2700000" algn="tl">
                    <a:srgbClr val="000000">
                      <a:alpha val="43137"/>
                    </a:srgbClr>
                  </a:outerShdw>
                </a:effectLst>
              </a:rPr>
              <a:t>board of review</a:t>
            </a:r>
          </a:p>
        </p:txBody>
      </p:sp>
      <p:sp>
        <p:nvSpPr>
          <p:cNvPr id="3" name="Content Placeholder 2">
            <a:extLst>
              <a:ext uri="{FF2B5EF4-FFF2-40B4-BE49-F238E27FC236}">
                <a16:creationId xmlns:a16="http://schemas.microsoft.com/office/drawing/2014/main" id="{17434B93-75A7-4D73-B493-67D98D563B4F}"/>
              </a:ext>
            </a:extLst>
          </p:cNvPr>
          <p:cNvSpPr>
            <a:spLocks noGrp="1"/>
          </p:cNvSpPr>
          <p:nvPr>
            <p:ph sz="quarter" idx="13"/>
          </p:nvPr>
        </p:nvSpPr>
        <p:spPr/>
        <p:txBody>
          <a:bodyPr>
            <a:normAutofit fontScale="85000" lnSpcReduction="10000"/>
          </a:bodyPr>
          <a:lstStyle/>
          <a:p>
            <a:r>
              <a:rPr lang="en-US" dirty="0"/>
              <a:t>Scoutmaster conference</a:t>
            </a:r>
          </a:p>
          <a:p>
            <a:pPr lvl="1"/>
            <a:r>
              <a:rPr lang="en-US" dirty="0"/>
              <a:t>Once the application is complete, you must contact the scoutmaster for a conference</a:t>
            </a:r>
          </a:p>
          <a:p>
            <a:pPr lvl="1"/>
            <a:r>
              <a:rPr lang="en-US" dirty="0"/>
              <a:t>You will need your project workbook, application and statement of life goals</a:t>
            </a:r>
          </a:p>
          <a:p>
            <a:pPr lvl="1"/>
            <a:r>
              <a:rPr lang="en-US" dirty="0"/>
              <a:t>Once the conference is complete, both you and the scoutmaster will sign the application</a:t>
            </a:r>
          </a:p>
          <a:p>
            <a:pPr lvl="1"/>
            <a:r>
              <a:rPr lang="en-US" dirty="0"/>
              <a:t>The troop committee chair will sign the application after the conference</a:t>
            </a:r>
          </a:p>
          <a:p>
            <a:pPr lvl="1"/>
            <a:r>
              <a:rPr lang="en-US" dirty="0"/>
              <a:t>Everything up to this point must be complete before You turn 18</a:t>
            </a:r>
          </a:p>
        </p:txBody>
      </p:sp>
      <p:sp>
        <p:nvSpPr>
          <p:cNvPr id="4" name="Content Placeholder 3">
            <a:extLst>
              <a:ext uri="{FF2B5EF4-FFF2-40B4-BE49-F238E27FC236}">
                <a16:creationId xmlns:a16="http://schemas.microsoft.com/office/drawing/2014/main" id="{1FF04C68-869E-4684-A830-8D76DA576CCC}"/>
              </a:ext>
            </a:extLst>
          </p:cNvPr>
          <p:cNvSpPr>
            <a:spLocks noGrp="1"/>
          </p:cNvSpPr>
          <p:nvPr>
            <p:ph sz="quarter" idx="14"/>
          </p:nvPr>
        </p:nvSpPr>
        <p:spPr>
          <a:xfrm>
            <a:off x="6044219" y="2063396"/>
            <a:ext cx="5086538" cy="3311189"/>
          </a:xfrm>
        </p:spPr>
        <p:txBody>
          <a:bodyPr>
            <a:normAutofit lnSpcReduction="10000"/>
          </a:bodyPr>
          <a:lstStyle/>
          <a:p>
            <a:r>
              <a:rPr lang="en-US" dirty="0"/>
              <a:t>Board of review</a:t>
            </a:r>
          </a:p>
          <a:p>
            <a:pPr lvl="1"/>
            <a:r>
              <a:rPr lang="en-US" dirty="0"/>
              <a:t>There will be 2 Boards</a:t>
            </a:r>
          </a:p>
          <a:p>
            <a:pPr lvl="2"/>
            <a:r>
              <a:rPr lang="en-US" dirty="0"/>
              <a:t>The first board will be a troop board</a:t>
            </a:r>
          </a:p>
          <a:p>
            <a:pPr lvl="2"/>
            <a:r>
              <a:rPr lang="en-US" dirty="0"/>
              <a:t>This will be conducted by the project coaches</a:t>
            </a:r>
          </a:p>
          <a:p>
            <a:pPr lvl="2"/>
            <a:r>
              <a:rPr lang="en-US" dirty="0"/>
              <a:t>It is designed to prepare you for the district board</a:t>
            </a:r>
          </a:p>
          <a:p>
            <a:pPr lvl="1"/>
            <a:r>
              <a:rPr lang="en-US" dirty="0"/>
              <a:t>Once the troop board is complete, all paperwork will be transmitted to council</a:t>
            </a:r>
          </a:p>
        </p:txBody>
      </p:sp>
    </p:spTree>
    <p:extLst>
      <p:ext uri="{BB962C8B-B14F-4D97-AF65-F5344CB8AC3E}">
        <p14:creationId xmlns:p14="http://schemas.microsoft.com/office/powerpoint/2010/main" val="32871374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21924-A9AE-4FE0-9E17-9D328A9C5DE7}"/>
              </a:ext>
            </a:extLst>
          </p:cNvPr>
          <p:cNvSpPr>
            <a:spLocks noGrp="1"/>
          </p:cNvSpPr>
          <p:nvPr>
            <p:ph type="title"/>
          </p:nvPr>
        </p:nvSpPr>
        <p:spPr/>
        <p:txBody>
          <a:bodyPr>
            <a:normAutofit fontScale="90000"/>
          </a:bodyPr>
          <a:lstStyle/>
          <a:p>
            <a:pPr algn="ctr"/>
            <a:r>
              <a:rPr lang="en-US" dirty="0">
                <a:solidFill>
                  <a:srgbClr val="FF0000"/>
                </a:solidFill>
                <a:effectLst>
                  <a:outerShdw blurRad="38100" dist="38100" dir="2700000" algn="tl">
                    <a:srgbClr val="000000">
                      <a:alpha val="43137"/>
                    </a:srgbClr>
                  </a:outerShdw>
                </a:effectLst>
              </a:rPr>
              <a:t>Washington district </a:t>
            </a:r>
            <a:br>
              <a:rPr lang="en-US" dirty="0">
                <a:solidFill>
                  <a:srgbClr val="FF0000"/>
                </a:solidFill>
                <a:effectLst>
                  <a:outerShdw blurRad="38100" dist="38100" dir="2700000" algn="tl">
                    <a:srgbClr val="000000">
                      <a:alpha val="43137"/>
                    </a:srgbClr>
                  </a:outerShdw>
                </a:effectLst>
              </a:rPr>
            </a:br>
            <a:r>
              <a:rPr lang="en-US" dirty="0">
                <a:solidFill>
                  <a:srgbClr val="FF0000"/>
                </a:solidFill>
                <a:effectLst>
                  <a:outerShdw blurRad="38100" dist="38100" dir="2700000" algn="tl">
                    <a:srgbClr val="000000">
                      <a:alpha val="43137"/>
                    </a:srgbClr>
                  </a:outerShdw>
                </a:effectLst>
              </a:rPr>
              <a:t>board of review</a:t>
            </a:r>
          </a:p>
        </p:txBody>
      </p:sp>
      <p:sp>
        <p:nvSpPr>
          <p:cNvPr id="3" name="Content Placeholder 2">
            <a:extLst>
              <a:ext uri="{FF2B5EF4-FFF2-40B4-BE49-F238E27FC236}">
                <a16:creationId xmlns:a16="http://schemas.microsoft.com/office/drawing/2014/main" id="{4F8E368F-BBDD-4BE8-B48C-A407EF8F35E1}"/>
              </a:ext>
            </a:extLst>
          </p:cNvPr>
          <p:cNvSpPr>
            <a:spLocks noGrp="1"/>
          </p:cNvSpPr>
          <p:nvPr>
            <p:ph sz="quarter" idx="13"/>
          </p:nvPr>
        </p:nvSpPr>
        <p:spPr/>
        <p:txBody>
          <a:bodyPr/>
          <a:lstStyle/>
          <a:p>
            <a:r>
              <a:rPr lang="en-US" dirty="0"/>
              <a:t>Once your application is reviewed by the council, it will be sent to the Washington district eagle board.  </a:t>
            </a:r>
          </a:p>
          <a:p>
            <a:pPr lvl="1"/>
            <a:r>
              <a:rPr lang="en-US" dirty="0"/>
              <a:t>The eagle board chair will contact you with information as to the when and where your board will take place.  </a:t>
            </a:r>
          </a:p>
          <a:p>
            <a:pPr lvl="1"/>
            <a:r>
              <a:rPr lang="en-US" dirty="0"/>
              <a:t>Currently, all eagle boards are via zoom and only one eagle applicant at a time</a:t>
            </a:r>
          </a:p>
          <a:p>
            <a:pPr lvl="1"/>
            <a:r>
              <a:rPr lang="en-US" dirty="0"/>
              <a:t>At the end of this day, you will be an eagle scout.  Congratulations!</a:t>
            </a:r>
          </a:p>
        </p:txBody>
      </p:sp>
    </p:spTree>
    <p:extLst>
      <p:ext uri="{BB962C8B-B14F-4D97-AF65-F5344CB8AC3E}">
        <p14:creationId xmlns:p14="http://schemas.microsoft.com/office/powerpoint/2010/main" val="41534007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B56DB-8B51-4267-B7F1-DA0227E6A3B2}"/>
              </a:ext>
            </a:extLst>
          </p:cNvPr>
          <p:cNvSpPr>
            <a:spLocks noGrp="1"/>
          </p:cNvSpPr>
          <p:nvPr>
            <p:ph type="title"/>
          </p:nvPr>
        </p:nvSpPr>
        <p:spPr>
          <a:xfrm>
            <a:off x="693643" y="685800"/>
            <a:ext cx="4126860" cy="1729409"/>
          </a:xfrm>
        </p:spPr>
        <p:txBody>
          <a:bodyPr/>
          <a:lstStyle/>
          <a:p>
            <a:r>
              <a:rPr lang="en-US" dirty="0">
                <a:effectLst>
                  <a:outerShdw blurRad="38100" dist="38100" dir="2700000" algn="tl">
                    <a:srgbClr val="000000">
                      <a:alpha val="43137"/>
                    </a:srgbClr>
                  </a:outerShdw>
                </a:effectLst>
              </a:rPr>
              <a:t>Troop 3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eagle scout checklist</a:t>
            </a:r>
          </a:p>
        </p:txBody>
      </p:sp>
      <p:sp>
        <p:nvSpPr>
          <p:cNvPr id="3" name="Content Placeholder 2">
            <a:extLst>
              <a:ext uri="{FF2B5EF4-FFF2-40B4-BE49-F238E27FC236}">
                <a16:creationId xmlns:a16="http://schemas.microsoft.com/office/drawing/2014/main" id="{CDF2E80A-8934-484C-A457-5584E6F4E444}"/>
              </a:ext>
            </a:extLst>
          </p:cNvPr>
          <p:cNvSpPr>
            <a:spLocks noGrp="1"/>
          </p:cNvSpPr>
          <p:nvPr>
            <p:ph sz="quarter" idx="13"/>
          </p:nvPr>
        </p:nvSpPr>
        <p:spPr/>
        <p:txBody>
          <a:bodyPr>
            <a:normAutofit/>
          </a:bodyPr>
          <a:lstStyle/>
          <a:p>
            <a:r>
              <a:rPr lang="en-US" sz="3200" dirty="0">
                <a:hlinkClick r:id="rId2" action="ppaction://hlinkfile"/>
              </a:rPr>
              <a:t>Eagle Project Checkoff (1).docx</a:t>
            </a:r>
            <a:endParaRPr lang="en-US" sz="3200" dirty="0"/>
          </a:p>
        </p:txBody>
      </p:sp>
      <p:sp>
        <p:nvSpPr>
          <p:cNvPr id="4" name="Text Placeholder 3">
            <a:extLst>
              <a:ext uri="{FF2B5EF4-FFF2-40B4-BE49-F238E27FC236}">
                <a16:creationId xmlns:a16="http://schemas.microsoft.com/office/drawing/2014/main" id="{A4C03ACA-3292-4FB3-84BE-66D3C534F6D5}"/>
              </a:ext>
            </a:extLst>
          </p:cNvPr>
          <p:cNvSpPr>
            <a:spLocks noGrp="1"/>
          </p:cNvSpPr>
          <p:nvPr>
            <p:ph type="body" sz="half" idx="2"/>
          </p:nvPr>
        </p:nvSpPr>
        <p:spPr>
          <a:xfrm>
            <a:off x="1111492" y="2345635"/>
            <a:ext cx="3281603" cy="3110947"/>
          </a:xfrm>
        </p:spPr>
        <p:txBody>
          <a:bodyPr>
            <a:normAutofit lnSpcReduction="10000"/>
          </a:bodyPr>
          <a:lstStyle/>
          <a:p>
            <a:endParaRPr lang="en-US" dirty="0"/>
          </a:p>
          <a:p>
            <a:r>
              <a:rPr lang="en-US" dirty="0"/>
              <a:t>This document was prepared to help the life scout understand where he is in the process and know what needs to be done.  We encourage all life scouts to obtain this document and keep it as a reference</a:t>
            </a:r>
          </a:p>
        </p:txBody>
      </p:sp>
    </p:spTree>
    <p:extLst>
      <p:ext uri="{BB962C8B-B14F-4D97-AF65-F5344CB8AC3E}">
        <p14:creationId xmlns:p14="http://schemas.microsoft.com/office/powerpoint/2010/main" val="29375797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9CF8A-DAFD-4186-AFF9-B499067ECF0C}"/>
              </a:ext>
            </a:extLst>
          </p:cNvPr>
          <p:cNvSpPr>
            <a:spLocks noGrp="1"/>
          </p:cNvSpPr>
          <p:nvPr>
            <p:ph type="title"/>
          </p:nvPr>
        </p:nvSpPr>
        <p:spPr>
          <a:xfrm>
            <a:off x="4708586" y="685800"/>
            <a:ext cx="6374097" cy="1151965"/>
          </a:xfrm>
        </p:spPr>
        <p:txBody>
          <a:bodyPr>
            <a:normAutofit/>
          </a:bodyPr>
          <a:lstStyle/>
          <a:p>
            <a:pPr algn="ctr"/>
            <a:r>
              <a:rPr lang="en-US" dirty="0">
                <a:effectLst>
                  <a:outerShdw blurRad="38100" dist="38100" dir="2700000" algn="tl">
                    <a:srgbClr val="000000">
                      <a:alpha val="43137"/>
                    </a:srgbClr>
                  </a:outerShdw>
                </a:effectLst>
              </a:rPr>
              <a:t>Final thoughts</a:t>
            </a:r>
          </a:p>
        </p:txBody>
      </p:sp>
      <p:pic>
        <p:nvPicPr>
          <p:cNvPr id="5" name="Content Placeholder 4" descr="A picture containing text, rug&#10;&#10;Description automatically generated">
            <a:extLst>
              <a:ext uri="{FF2B5EF4-FFF2-40B4-BE49-F238E27FC236}">
                <a16:creationId xmlns:a16="http://schemas.microsoft.com/office/drawing/2014/main" id="{B85D1D1F-D6D2-491D-AAA1-4B2CA22EC2A1}"/>
              </a:ext>
            </a:extLst>
          </p:cNvPr>
          <p:cNvPicPr>
            <a:picLocks noChangeAspect="1"/>
          </p:cNvPicPr>
          <p:nvPr/>
        </p:nvPicPr>
        <p:blipFill rotWithShape="1">
          <a:blip r:embed="rId3">
            <a:extLst>
              <a:ext uri="{28A0092B-C50C-407E-A947-70E740481C1C}">
                <a14:useLocalDpi xmlns:a14="http://schemas.microsoft.com/office/drawing/2010/main" val="0"/>
              </a:ext>
            </a:extLst>
          </a:blip>
          <a:srcRect l="5454" r="5252" b="2"/>
          <a:stretch/>
        </p:blipFill>
        <p:spPr>
          <a:xfrm>
            <a:off x="404226" y="10"/>
            <a:ext cx="3840480" cy="5301586"/>
          </a:xfrm>
          <a:prstGeom prst="rect">
            <a:avLst/>
          </a:prstGeom>
          <a:ln w="57150" cmpd="thinThick">
            <a:solidFill>
              <a:schemeClr val="bg1">
                <a:lumMod val="50000"/>
              </a:schemeClr>
            </a:solidFill>
            <a:miter lim="800000"/>
          </a:ln>
        </p:spPr>
      </p:pic>
      <p:sp>
        <p:nvSpPr>
          <p:cNvPr id="9" name="Content Placeholder 8">
            <a:extLst>
              <a:ext uri="{FF2B5EF4-FFF2-40B4-BE49-F238E27FC236}">
                <a16:creationId xmlns:a16="http://schemas.microsoft.com/office/drawing/2014/main" id="{F3EFBA1C-B97C-474E-9E86-201DA433C1E0}"/>
              </a:ext>
            </a:extLst>
          </p:cNvPr>
          <p:cNvSpPr>
            <a:spLocks noGrp="1"/>
          </p:cNvSpPr>
          <p:nvPr>
            <p:ph sz="quarter" idx="13"/>
          </p:nvPr>
        </p:nvSpPr>
        <p:spPr>
          <a:xfrm>
            <a:off x="4701906" y="1848451"/>
            <a:ext cx="6380777" cy="3232519"/>
          </a:xfrm>
        </p:spPr>
        <p:txBody>
          <a:bodyPr>
            <a:normAutofit/>
          </a:bodyPr>
          <a:lstStyle/>
          <a:p>
            <a:r>
              <a:rPr lang="en-US" dirty="0"/>
              <a:t>The process can be difficult, that is why you have coaches.  Please ask if you are having problems. </a:t>
            </a:r>
          </a:p>
          <a:p>
            <a:r>
              <a:rPr lang="en-US" dirty="0"/>
              <a:t>The scoutmaster and troop committee chair also want you to be successful.  They are both willing to help, please ask.  </a:t>
            </a:r>
          </a:p>
          <a:p>
            <a:r>
              <a:rPr lang="en-US" dirty="0"/>
              <a:t>Remember, we can only help you if we know what the problem is.   </a:t>
            </a:r>
          </a:p>
        </p:txBody>
      </p:sp>
      <p:sp>
        <p:nvSpPr>
          <p:cNvPr id="3" name="TextBox 2">
            <a:extLst>
              <a:ext uri="{FF2B5EF4-FFF2-40B4-BE49-F238E27FC236}">
                <a16:creationId xmlns:a16="http://schemas.microsoft.com/office/drawing/2014/main" id="{40D5B975-2732-4CC8-BE76-2066BD1FC5B7}"/>
              </a:ext>
            </a:extLst>
          </p:cNvPr>
          <p:cNvSpPr txBox="1"/>
          <p:nvPr/>
        </p:nvSpPr>
        <p:spPr>
          <a:xfrm>
            <a:off x="3541967" y="5653719"/>
            <a:ext cx="5108065" cy="707886"/>
          </a:xfrm>
          <a:prstGeom prst="rect">
            <a:avLst/>
          </a:prstGeom>
          <a:noFill/>
        </p:spPr>
        <p:txBody>
          <a:bodyPr wrap="none" rtlCol="0">
            <a:spAutoFit/>
          </a:bodyPr>
          <a:lstStyle/>
          <a:p>
            <a:r>
              <a:rPr lang="en-US" sz="4000" dirty="0">
                <a:solidFill>
                  <a:schemeClr val="bg1"/>
                </a:solidFill>
                <a:effectLst>
                  <a:outerShdw blurRad="38100" dist="38100" dir="2700000" algn="tl">
                    <a:srgbClr val="000000">
                      <a:alpha val="43137"/>
                    </a:srgbClr>
                  </a:outerShdw>
                </a:effectLst>
              </a:rPr>
              <a:t>COMMUNICATION IS KEY!</a:t>
            </a:r>
          </a:p>
        </p:txBody>
      </p:sp>
    </p:spTree>
    <p:extLst>
      <p:ext uri="{BB962C8B-B14F-4D97-AF65-F5344CB8AC3E}">
        <p14:creationId xmlns:p14="http://schemas.microsoft.com/office/powerpoint/2010/main" val="3077691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F68AF-65F5-4F4D-918E-0201EDF2B44D}"/>
              </a:ext>
            </a:extLst>
          </p:cNvPr>
          <p:cNvSpPr>
            <a:spLocks noGrp="1"/>
          </p:cNvSpPr>
          <p:nvPr>
            <p:ph type="title"/>
          </p:nvPr>
        </p:nvSpPr>
        <p:spPr/>
        <p:txBody>
          <a:bodyPr/>
          <a:lstStyle/>
          <a:p>
            <a:pPr algn="ctr"/>
            <a:r>
              <a:rPr lang="en-US" dirty="0">
                <a:solidFill>
                  <a:srgbClr val="FF0000"/>
                </a:solidFill>
                <a:effectLst>
                  <a:outerShdw blurRad="38100" dist="38100" dir="2700000" algn="tl">
                    <a:srgbClr val="000000">
                      <a:alpha val="43137"/>
                    </a:srgbClr>
                  </a:outerShdw>
                </a:effectLst>
              </a:rPr>
              <a:t>questions</a:t>
            </a:r>
          </a:p>
        </p:txBody>
      </p:sp>
      <p:pic>
        <p:nvPicPr>
          <p:cNvPr id="5" name="Content Placeholder 4" descr="Question mark with solid fill">
            <a:extLst>
              <a:ext uri="{FF2B5EF4-FFF2-40B4-BE49-F238E27FC236}">
                <a16:creationId xmlns:a16="http://schemas.microsoft.com/office/drawing/2014/main" id="{758EC51B-D07A-4BDE-89BF-0FE1CDFC6424}"/>
              </a:ext>
            </a:extLst>
          </p:cNvPr>
          <p:cNvPicPr>
            <a:picLocks noGrp="1" noChangeAspect="1"/>
          </p:cNvPicPr>
          <p:nvPr>
            <p:ph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17843" y="2113280"/>
            <a:ext cx="3332797" cy="3159760"/>
          </a:xfrm>
        </p:spPr>
      </p:pic>
    </p:spTree>
    <p:extLst>
      <p:ext uri="{BB962C8B-B14F-4D97-AF65-F5344CB8AC3E}">
        <p14:creationId xmlns:p14="http://schemas.microsoft.com/office/powerpoint/2010/main" val="41910641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6A370-F1A9-4E57-BF46-60D04860EE9B}"/>
              </a:ext>
            </a:extLst>
          </p:cNvPr>
          <p:cNvSpPr>
            <a:spLocks noGrp="1"/>
          </p:cNvSpPr>
          <p:nvPr>
            <p:ph type="title"/>
          </p:nvPr>
        </p:nvSpPr>
        <p:spPr>
          <a:xfrm>
            <a:off x="2533338" y="215077"/>
            <a:ext cx="8959412" cy="2112252"/>
          </a:xfrm>
          <a:solidFill>
            <a:schemeClr val="tx2"/>
          </a:solidFill>
          <a:ln>
            <a:solidFill>
              <a:schemeClr val="bg1"/>
            </a:solidFill>
          </a:ln>
        </p:spPr>
        <p:txBody>
          <a:bodyPr vert="horz" lIns="91440" tIns="45720" rIns="91440" bIns="45720" rtlCol="0" anchor="ctr">
            <a:normAutofit/>
          </a:bodyPr>
          <a:lstStyle/>
          <a:p>
            <a:r>
              <a:rPr lang="en-US" dirty="0">
                <a:effectLst>
                  <a:outerShdw blurRad="38100" dist="38100" dir="2700000" algn="tl">
                    <a:srgbClr val="000000">
                      <a:alpha val="43137"/>
                    </a:srgbClr>
                  </a:outerShdw>
                </a:effectLst>
              </a:rPr>
              <a:t>The Requirements to be an Eagle Scout</a:t>
            </a:r>
          </a:p>
        </p:txBody>
      </p:sp>
      <p:sp>
        <p:nvSpPr>
          <p:cNvPr id="3" name="Content Placeholder 2">
            <a:extLst>
              <a:ext uri="{FF2B5EF4-FFF2-40B4-BE49-F238E27FC236}">
                <a16:creationId xmlns:a16="http://schemas.microsoft.com/office/drawing/2014/main" id="{AF7B505B-C532-4684-BCC6-753E8B130333}"/>
              </a:ext>
            </a:extLst>
          </p:cNvPr>
          <p:cNvSpPr>
            <a:spLocks noGrp="1"/>
          </p:cNvSpPr>
          <p:nvPr>
            <p:ph sz="half" idx="1"/>
          </p:nvPr>
        </p:nvSpPr>
        <p:spPr>
          <a:xfrm>
            <a:off x="194872" y="2692099"/>
            <a:ext cx="11117995" cy="3376417"/>
          </a:xfrm>
        </p:spPr>
        <p:txBody>
          <a:bodyPr vert="horz" lIns="91440" tIns="45720" rIns="91440" bIns="45720" rtlCol="0" anchor="t">
            <a:normAutofit lnSpcReduction="10000"/>
          </a:bodyPr>
          <a:lstStyle/>
          <a:p>
            <a:pPr marL="457200" indent="-457200">
              <a:buAutoNum type="arabicPeriod"/>
            </a:pPr>
            <a:r>
              <a:rPr lang="en-US" dirty="0"/>
              <a:t>Be active in your troop for at least 6 months as a life Scout</a:t>
            </a:r>
          </a:p>
          <a:p>
            <a:pPr marL="465138" indent="-465138">
              <a:buAutoNum type="arabicPeriod"/>
            </a:pPr>
            <a:r>
              <a:rPr lang="en-US" dirty="0"/>
              <a:t>As a Life Scout, demonstrate Scout Spirit by living the Scout Oath and Scout Law. Tell how you have done your duty to God, how you have lived the Scout Oath and Scout Law in your everyday life, and how your understanding of the Scout Oath and Scout Law will guide your life in the future. List on your Eagle Scout Rank Application the names of individuals who know you personally and would be willing to provide a recommendation on your behalf, including parents/guardians, religious (if not affiliated with an organized religion, then the parent or guardian provides this reference), educational, employer (if employed), and two other references.</a:t>
            </a:r>
          </a:p>
        </p:txBody>
      </p:sp>
      <p:pic>
        <p:nvPicPr>
          <p:cNvPr id="5" name="Content Placeholder 4" descr="A picture containing text, rug&#10;&#10;Description automatically generated">
            <a:extLst>
              <a:ext uri="{FF2B5EF4-FFF2-40B4-BE49-F238E27FC236}">
                <a16:creationId xmlns:a16="http://schemas.microsoft.com/office/drawing/2014/main" id="{C6F81205-66D8-4A2E-925A-6763B595D994}"/>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951" r="-1" b="4694"/>
          <a:stretch/>
        </p:blipFill>
        <p:spPr>
          <a:xfrm>
            <a:off x="194872" y="254833"/>
            <a:ext cx="1922897" cy="2189063"/>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9327409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6A370-F1A9-4E57-BF46-60D04860EE9B}"/>
              </a:ext>
            </a:extLst>
          </p:cNvPr>
          <p:cNvSpPr>
            <a:spLocks noGrp="1"/>
          </p:cNvSpPr>
          <p:nvPr>
            <p:ph type="title"/>
          </p:nvPr>
        </p:nvSpPr>
        <p:spPr>
          <a:xfrm>
            <a:off x="2533338" y="254833"/>
            <a:ext cx="8959412" cy="2112252"/>
          </a:xfrm>
          <a:solidFill>
            <a:schemeClr val="tx2"/>
          </a:solidFill>
          <a:ln>
            <a:solidFill>
              <a:schemeClr val="bg1">
                <a:lumMod val="95000"/>
                <a:lumOff val="5000"/>
              </a:schemeClr>
            </a:solidFill>
          </a:ln>
        </p:spPr>
        <p:txBody>
          <a:bodyPr vert="horz" lIns="91440" tIns="45720" rIns="91440" bIns="45720" rtlCol="0" anchor="ctr">
            <a:normAutofit/>
          </a:bodyPr>
          <a:lstStyle/>
          <a:p>
            <a:r>
              <a:rPr lang="en-US" dirty="0">
                <a:effectLst>
                  <a:outerShdw blurRad="38100" dist="38100" dir="2700000" algn="tl">
                    <a:srgbClr val="000000">
                      <a:alpha val="43137"/>
                    </a:srgbClr>
                  </a:outerShdw>
                </a:effectLst>
              </a:rPr>
              <a:t>The Requirements to be an Eagle Scout</a:t>
            </a:r>
          </a:p>
        </p:txBody>
      </p:sp>
      <p:sp>
        <p:nvSpPr>
          <p:cNvPr id="3" name="Content Placeholder 2">
            <a:extLst>
              <a:ext uri="{FF2B5EF4-FFF2-40B4-BE49-F238E27FC236}">
                <a16:creationId xmlns:a16="http://schemas.microsoft.com/office/drawing/2014/main" id="{AF7B505B-C532-4684-BCC6-753E8B130333}"/>
              </a:ext>
            </a:extLst>
          </p:cNvPr>
          <p:cNvSpPr>
            <a:spLocks noGrp="1"/>
          </p:cNvSpPr>
          <p:nvPr>
            <p:ph sz="half" idx="1"/>
          </p:nvPr>
        </p:nvSpPr>
        <p:spPr>
          <a:xfrm>
            <a:off x="194872" y="2602159"/>
            <a:ext cx="11117995" cy="3376417"/>
          </a:xfrm>
        </p:spPr>
        <p:txBody>
          <a:bodyPr vert="horz" lIns="91440" tIns="45720" rIns="91440" bIns="45720" rtlCol="0" anchor="t">
            <a:normAutofit/>
          </a:bodyPr>
          <a:lstStyle/>
          <a:p>
            <a:pPr marL="465138" indent="-465138">
              <a:buAutoNum type="arabicPeriod" startAt="3"/>
            </a:pPr>
            <a:r>
              <a:rPr lang="en-US" dirty="0"/>
              <a:t>Earn a total of 21 merit badges (10 more than required for the Life rank), including these 13 merit badges: (a) First Aid, (b) Citizenship in the Community, (c) Citizenship in the Nation, (d) Citizenship in the World, (e) Communication, (f) Cooking, (g) Personal Fitness, (h) Emergency Preparedness OR Lifesaving, (i) Environmental Science OR Sustainability, (j) Personal Management, (k) Swimming OR Hiking OR Cycling, (l) Camping, and (m) Family Life. You must choose only one of the merit badges listed in categories h, i, and k. Any additional merit badge(s) earned in those categories may be counted as one of your eight optional merit badges used to make your total of 21.</a:t>
            </a:r>
          </a:p>
          <a:p>
            <a:pPr marL="0" indent="0">
              <a:buNone/>
            </a:pPr>
            <a:endParaRPr lang="en-US" dirty="0"/>
          </a:p>
        </p:txBody>
      </p:sp>
      <p:pic>
        <p:nvPicPr>
          <p:cNvPr id="5" name="Content Placeholder 4" descr="A picture containing text, rug&#10;&#10;Description automatically generated">
            <a:extLst>
              <a:ext uri="{FF2B5EF4-FFF2-40B4-BE49-F238E27FC236}">
                <a16:creationId xmlns:a16="http://schemas.microsoft.com/office/drawing/2014/main" id="{C6F81205-66D8-4A2E-925A-6763B595D994}"/>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2951" r="-1" b="4694"/>
          <a:stretch/>
        </p:blipFill>
        <p:spPr>
          <a:xfrm>
            <a:off x="194872" y="254833"/>
            <a:ext cx="1922897" cy="2189063"/>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838922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7B505B-C532-4684-BCC6-753E8B130333}"/>
              </a:ext>
            </a:extLst>
          </p:cNvPr>
          <p:cNvSpPr>
            <a:spLocks noGrp="1"/>
          </p:cNvSpPr>
          <p:nvPr>
            <p:ph sz="half" idx="1"/>
          </p:nvPr>
        </p:nvSpPr>
        <p:spPr>
          <a:xfrm>
            <a:off x="329784" y="2827011"/>
            <a:ext cx="11162966" cy="3181684"/>
          </a:xfrm>
        </p:spPr>
        <p:txBody>
          <a:bodyPr vert="horz" lIns="91440" tIns="45720" rIns="91440" bIns="45720" rtlCol="0" anchor="t">
            <a:noAutofit/>
          </a:bodyPr>
          <a:lstStyle/>
          <a:p>
            <a:pPr marL="465138" indent="-465138">
              <a:buAutoNum type="arabicPeriod" startAt="4"/>
            </a:pPr>
            <a:r>
              <a:rPr lang="en-US" sz="2400" dirty="0"/>
              <a:t>While a Life Scout, serve actively in your troop for six months in one or more of the following positions of responsibility:   </a:t>
            </a:r>
          </a:p>
          <a:p>
            <a:pPr marL="457200" lvl="1" indent="0">
              <a:buNone/>
            </a:pPr>
            <a:r>
              <a:rPr lang="en-US" sz="2000" dirty="0"/>
              <a:t>Patrol leader, assistant senior patrol leader, senior patrol leader, troop guide, Order of the Arrow troop representative, den chief, scribe, librarian, historian, quartermaster, junior assistant Scoutmaster, chaplain aide, instructor, webmaster, or outdoor ethics guide.</a:t>
            </a:r>
          </a:p>
        </p:txBody>
      </p:sp>
      <p:pic>
        <p:nvPicPr>
          <p:cNvPr id="6" name="Content Placeholder 4" descr="A picture containing text, rug&#10;&#10;Description automatically generated">
            <a:extLst>
              <a:ext uri="{FF2B5EF4-FFF2-40B4-BE49-F238E27FC236}">
                <a16:creationId xmlns:a16="http://schemas.microsoft.com/office/drawing/2014/main" id="{C6F81205-66D8-4A2E-925A-6763B595D994}"/>
              </a:ext>
            </a:extLst>
          </p:cNvPr>
          <p:cNvPicPr>
            <a:picLocks noChangeAspect="1"/>
          </p:cNvPicPr>
          <p:nvPr/>
        </p:nvPicPr>
        <p:blipFill rotWithShape="1">
          <a:blip r:embed="rId2">
            <a:extLst>
              <a:ext uri="{28A0092B-C50C-407E-A947-70E740481C1C}">
                <a14:useLocalDpi xmlns:a14="http://schemas.microsoft.com/office/drawing/2010/main" val="0"/>
              </a:ext>
            </a:extLst>
          </a:blip>
          <a:srcRect t="2951" r="-1" b="4694"/>
          <a:stretch/>
        </p:blipFill>
        <p:spPr>
          <a:xfrm>
            <a:off x="194872" y="254833"/>
            <a:ext cx="1922897" cy="2189063"/>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8" name="Title 1">
            <a:extLst>
              <a:ext uri="{FF2B5EF4-FFF2-40B4-BE49-F238E27FC236}">
                <a16:creationId xmlns:a16="http://schemas.microsoft.com/office/drawing/2014/main" id="{F256A370-F1A9-4E57-BF46-60D04860EE9B}"/>
              </a:ext>
            </a:extLst>
          </p:cNvPr>
          <p:cNvSpPr>
            <a:spLocks noGrp="1"/>
          </p:cNvSpPr>
          <p:nvPr>
            <p:ph type="title"/>
          </p:nvPr>
        </p:nvSpPr>
        <p:spPr>
          <a:xfrm>
            <a:off x="2533338" y="215077"/>
            <a:ext cx="8959412" cy="2112252"/>
          </a:xfrm>
          <a:solidFill>
            <a:schemeClr val="tx2"/>
          </a:solidFill>
        </p:spPr>
        <p:txBody>
          <a:bodyPr vert="horz" lIns="91440" tIns="45720" rIns="91440" bIns="45720" rtlCol="0" anchor="ctr">
            <a:normAutofit/>
          </a:bodyPr>
          <a:lstStyle/>
          <a:p>
            <a:r>
              <a:rPr lang="en-US" dirty="0">
                <a:effectLst>
                  <a:outerShdw blurRad="38100" dist="38100" dir="2700000" algn="tl">
                    <a:srgbClr val="000000">
                      <a:alpha val="43137"/>
                    </a:srgbClr>
                  </a:outerShdw>
                </a:effectLst>
              </a:rPr>
              <a:t>The Requirements to be an Eagle Scout </a:t>
            </a:r>
            <a:r>
              <a:rPr lang="en-US" sz="4400" dirty="0">
                <a:effectLst>
                  <a:outerShdw blurRad="38100" dist="38100" dir="2700000" algn="tl">
                    <a:srgbClr val="000000">
                      <a:alpha val="43137"/>
                    </a:srgbClr>
                  </a:outerShdw>
                </a:effectLst>
              </a:rPr>
              <a:t>(</a:t>
            </a:r>
            <a:r>
              <a:rPr lang="en-US" sz="4400" dirty="0" err="1">
                <a:effectLst>
                  <a:outerShdw blurRad="38100" dist="38100" dir="2700000" algn="tl">
                    <a:srgbClr val="000000">
                      <a:alpha val="43137"/>
                    </a:srgbClr>
                  </a:outerShdw>
                </a:effectLst>
              </a:rPr>
              <a:t>con’t</a:t>
            </a:r>
            <a:r>
              <a:rPr lang="en-US" sz="44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7932522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7B505B-C532-4684-BCC6-753E8B130333}"/>
              </a:ext>
            </a:extLst>
          </p:cNvPr>
          <p:cNvSpPr>
            <a:spLocks noGrp="1"/>
          </p:cNvSpPr>
          <p:nvPr>
            <p:ph sz="half" idx="1"/>
          </p:nvPr>
        </p:nvSpPr>
        <p:spPr>
          <a:xfrm>
            <a:off x="329784" y="2737071"/>
            <a:ext cx="11162966" cy="3181684"/>
          </a:xfrm>
        </p:spPr>
        <p:txBody>
          <a:bodyPr vert="horz" lIns="91440" tIns="45720" rIns="91440" bIns="45720" rtlCol="0" anchor="t">
            <a:normAutofit/>
          </a:bodyPr>
          <a:lstStyle/>
          <a:p>
            <a:pPr marL="465138" indent="-465138">
              <a:buAutoNum type="arabicPeriod" startAt="5"/>
            </a:pPr>
            <a:r>
              <a:rPr lang="en-US" dirty="0"/>
              <a:t>While a Life Scout, plan, develop, and give leadership to others in a service project helpful to any religious institution, any school, or your community. (The project must benefit an organization other than the Boy Scouts of America.) A project proposal must be approved by the organization benefiting from the effort, your Scoutmaster and unit committee, and the council or district before you start. You must use the Eagle Scout Service Project Workbook, BSA publication No. 512-927, in meeting this requirement. (To learn more about the Eagle Scout service project, see the Guide to Advancement, topics 9.0.2.0 through 9.0.2.16.)</a:t>
            </a:r>
          </a:p>
        </p:txBody>
      </p:sp>
      <p:pic>
        <p:nvPicPr>
          <p:cNvPr id="6" name="Content Placeholder 4" descr="A picture containing text, rug&#10;&#10;Description automatically generated">
            <a:extLst>
              <a:ext uri="{FF2B5EF4-FFF2-40B4-BE49-F238E27FC236}">
                <a16:creationId xmlns:a16="http://schemas.microsoft.com/office/drawing/2014/main" id="{C6F81205-66D8-4A2E-925A-6763B595D994}"/>
              </a:ext>
            </a:extLst>
          </p:cNvPr>
          <p:cNvPicPr>
            <a:picLocks noChangeAspect="1"/>
          </p:cNvPicPr>
          <p:nvPr/>
        </p:nvPicPr>
        <p:blipFill rotWithShape="1">
          <a:blip r:embed="rId2">
            <a:extLst>
              <a:ext uri="{28A0092B-C50C-407E-A947-70E740481C1C}">
                <a14:useLocalDpi xmlns:a14="http://schemas.microsoft.com/office/drawing/2010/main" val="0"/>
              </a:ext>
            </a:extLst>
          </a:blip>
          <a:srcRect t="2951" r="-1" b="4694"/>
          <a:stretch/>
        </p:blipFill>
        <p:spPr>
          <a:xfrm>
            <a:off x="194872" y="254833"/>
            <a:ext cx="1922897" cy="2189063"/>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8" name="Title 1">
            <a:extLst>
              <a:ext uri="{FF2B5EF4-FFF2-40B4-BE49-F238E27FC236}">
                <a16:creationId xmlns:a16="http://schemas.microsoft.com/office/drawing/2014/main" id="{F256A370-F1A9-4E57-BF46-60D04860EE9B}"/>
              </a:ext>
            </a:extLst>
          </p:cNvPr>
          <p:cNvSpPr>
            <a:spLocks noGrp="1"/>
          </p:cNvSpPr>
          <p:nvPr>
            <p:ph type="title"/>
          </p:nvPr>
        </p:nvSpPr>
        <p:spPr>
          <a:xfrm>
            <a:off x="2404130" y="331644"/>
            <a:ext cx="8959412" cy="2112252"/>
          </a:xfrm>
          <a:solidFill>
            <a:schemeClr val="tx2"/>
          </a:solidFill>
        </p:spPr>
        <p:txBody>
          <a:bodyPr vert="horz" lIns="91440" tIns="45720" rIns="91440" bIns="45720" rtlCol="0" anchor="ctr">
            <a:normAutofit/>
          </a:bodyPr>
          <a:lstStyle/>
          <a:p>
            <a:r>
              <a:rPr lang="en-US" dirty="0">
                <a:effectLst>
                  <a:outerShdw blurRad="38100" dist="38100" dir="2700000" algn="tl">
                    <a:srgbClr val="000000">
                      <a:alpha val="43137"/>
                    </a:srgbClr>
                  </a:outerShdw>
                </a:effectLst>
              </a:rPr>
              <a:t>The Requirements to be an Eagle Scout </a:t>
            </a:r>
            <a:r>
              <a:rPr lang="en-US" sz="4400" dirty="0">
                <a:effectLst>
                  <a:outerShdw blurRad="38100" dist="38100" dir="2700000" algn="tl">
                    <a:srgbClr val="000000">
                      <a:alpha val="43137"/>
                    </a:srgbClr>
                  </a:outerShdw>
                </a:effectLst>
              </a:rPr>
              <a:t>(</a:t>
            </a:r>
            <a:r>
              <a:rPr lang="en-US" sz="4400" dirty="0" err="1">
                <a:effectLst>
                  <a:outerShdw blurRad="38100" dist="38100" dir="2700000" algn="tl">
                    <a:srgbClr val="000000">
                      <a:alpha val="43137"/>
                    </a:srgbClr>
                  </a:outerShdw>
                </a:effectLst>
              </a:rPr>
              <a:t>con’t</a:t>
            </a:r>
            <a:r>
              <a:rPr lang="en-US" sz="44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9161014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7B505B-C532-4684-BCC6-753E8B130333}"/>
              </a:ext>
            </a:extLst>
          </p:cNvPr>
          <p:cNvSpPr>
            <a:spLocks noGrp="1"/>
          </p:cNvSpPr>
          <p:nvPr>
            <p:ph sz="half" idx="1"/>
          </p:nvPr>
        </p:nvSpPr>
        <p:spPr>
          <a:xfrm>
            <a:off x="329784" y="2823263"/>
            <a:ext cx="11162966" cy="3181684"/>
          </a:xfrm>
        </p:spPr>
        <p:txBody>
          <a:bodyPr vert="horz" lIns="91440" tIns="45720" rIns="91440" bIns="45720" rtlCol="0" anchor="t">
            <a:normAutofit/>
          </a:bodyPr>
          <a:lstStyle/>
          <a:p>
            <a:pPr>
              <a:buAutoNum type="arabicPeriod" startAt="4"/>
            </a:pPr>
            <a:endParaRPr lang="en-US" dirty="0"/>
          </a:p>
          <a:p>
            <a:pPr marL="457200" indent="-457200">
              <a:buAutoNum type="arabicPeriod" startAt="6"/>
            </a:pPr>
            <a:r>
              <a:rPr lang="en-US" dirty="0"/>
              <a:t>While a Life Scout, participate in a Scoutmaster conference</a:t>
            </a:r>
          </a:p>
          <a:p>
            <a:pPr marL="457200" indent="-457200">
              <a:buAutoNum type="arabicPeriod" startAt="6"/>
            </a:pPr>
            <a:endParaRPr lang="en-US" dirty="0"/>
          </a:p>
          <a:p>
            <a:pPr marL="457200" indent="-457200">
              <a:buAutoNum type="arabicPeriod" startAt="6"/>
            </a:pPr>
            <a:r>
              <a:rPr lang="en-US" dirty="0"/>
              <a:t>Successfully complete your board of review for eagle scout rank.</a:t>
            </a:r>
            <a:endParaRPr lang="en-US" sz="3200" dirty="0"/>
          </a:p>
        </p:txBody>
      </p:sp>
      <p:pic>
        <p:nvPicPr>
          <p:cNvPr id="6" name="Content Placeholder 4" descr="A picture containing text, rug&#10;&#10;Description automatically generated">
            <a:extLst>
              <a:ext uri="{FF2B5EF4-FFF2-40B4-BE49-F238E27FC236}">
                <a16:creationId xmlns:a16="http://schemas.microsoft.com/office/drawing/2014/main" id="{C6F81205-66D8-4A2E-925A-6763B595D994}"/>
              </a:ext>
            </a:extLst>
          </p:cNvPr>
          <p:cNvPicPr>
            <a:picLocks noChangeAspect="1"/>
          </p:cNvPicPr>
          <p:nvPr/>
        </p:nvPicPr>
        <p:blipFill rotWithShape="1">
          <a:blip r:embed="rId2">
            <a:extLst>
              <a:ext uri="{28A0092B-C50C-407E-A947-70E740481C1C}">
                <a14:useLocalDpi xmlns:a14="http://schemas.microsoft.com/office/drawing/2010/main" val="0"/>
              </a:ext>
            </a:extLst>
          </a:blip>
          <a:srcRect t="2951" r="-1" b="4694"/>
          <a:stretch/>
        </p:blipFill>
        <p:spPr>
          <a:xfrm>
            <a:off x="194872" y="254833"/>
            <a:ext cx="1922897" cy="2189063"/>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8" name="Title 1">
            <a:extLst>
              <a:ext uri="{FF2B5EF4-FFF2-40B4-BE49-F238E27FC236}">
                <a16:creationId xmlns:a16="http://schemas.microsoft.com/office/drawing/2014/main" id="{F256A370-F1A9-4E57-BF46-60D04860EE9B}"/>
              </a:ext>
            </a:extLst>
          </p:cNvPr>
          <p:cNvSpPr>
            <a:spLocks noGrp="1"/>
          </p:cNvSpPr>
          <p:nvPr>
            <p:ph type="title"/>
          </p:nvPr>
        </p:nvSpPr>
        <p:spPr>
          <a:xfrm>
            <a:off x="2533338" y="254833"/>
            <a:ext cx="8959412" cy="2112252"/>
          </a:xfrm>
          <a:solidFill>
            <a:schemeClr val="tx2"/>
          </a:solidFill>
        </p:spPr>
        <p:txBody>
          <a:bodyPr vert="horz" lIns="91440" tIns="45720" rIns="91440" bIns="45720" rtlCol="0" anchor="ctr">
            <a:normAutofit/>
          </a:bodyPr>
          <a:lstStyle/>
          <a:p>
            <a:r>
              <a:rPr lang="en-US" dirty="0">
                <a:effectLst>
                  <a:outerShdw blurRad="38100" dist="38100" dir="2700000" algn="tl">
                    <a:srgbClr val="000000">
                      <a:alpha val="43137"/>
                    </a:srgbClr>
                  </a:outerShdw>
                </a:effectLst>
              </a:rPr>
              <a:t>The Requirements to be an Eagle Scout </a:t>
            </a:r>
            <a:r>
              <a:rPr lang="en-US" sz="4400" dirty="0">
                <a:effectLst>
                  <a:outerShdw blurRad="38100" dist="38100" dir="2700000" algn="tl">
                    <a:srgbClr val="000000">
                      <a:alpha val="43137"/>
                    </a:srgbClr>
                  </a:outerShdw>
                </a:effectLst>
              </a:rPr>
              <a:t>(</a:t>
            </a:r>
            <a:r>
              <a:rPr lang="en-US" sz="4400" dirty="0" err="1">
                <a:effectLst>
                  <a:outerShdw blurRad="38100" dist="38100" dir="2700000" algn="tl">
                    <a:srgbClr val="000000">
                      <a:alpha val="43137"/>
                    </a:srgbClr>
                  </a:outerShdw>
                </a:effectLst>
              </a:rPr>
              <a:t>con’t</a:t>
            </a:r>
            <a:r>
              <a:rPr lang="en-US" sz="44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6737666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Content Placeholder 4" descr="A picture containing text, rug&#10;&#10;Description automatically generated">
            <a:extLst>
              <a:ext uri="{FF2B5EF4-FFF2-40B4-BE49-F238E27FC236}">
                <a16:creationId xmlns:a16="http://schemas.microsoft.com/office/drawing/2014/main" id="{C6F81205-66D8-4A2E-925A-6763B595D994}"/>
              </a:ext>
            </a:extLst>
          </p:cNvPr>
          <p:cNvPicPr>
            <a:picLocks noChangeAspect="1"/>
          </p:cNvPicPr>
          <p:nvPr/>
        </p:nvPicPr>
        <p:blipFill rotWithShape="1">
          <a:blip r:embed="rId2">
            <a:extLst>
              <a:ext uri="{28A0092B-C50C-407E-A947-70E740481C1C}">
                <a14:useLocalDpi xmlns:a14="http://schemas.microsoft.com/office/drawing/2010/main" val="0"/>
              </a:ext>
            </a:extLst>
          </a:blip>
          <a:srcRect t="2951" r="-1" b="4694"/>
          <a:stretch/>
        </p:blipFill>
        <p:spPr>
          <a:xfrm>
            <a:off x="194872" y="254833"/>
            <a:ext cx="1922897" cy="2189063"/>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8" name="Title 1">
            <a:extLst>
              <a:ext uri="{FF2B5EF4-FFF2-40B4-BE49-F238E27FC236}">
                <a16:creationId xmlns:a16="http://schemas.microsoft.com/office/drawing/2014/main" id="{F256A370-F1A9-4E57-BF46-60D04860EE9B}"/>
              </a:ext>
            </a:extLst>
          </p:cNvPr>
          <p:cNvSpPr>
            <a:spLocks noGrp="1"/>
          </p:cNvSpPr>
          <p:nvPr>
            <p:ph type="title"/>
          </p:nvPr>
        </p:nvSpPr>
        <p:spPr>
          <a:xfrm>
            <a:off x="3132940" y="17032"/>
            <a:ext cx="8274570" cy="1111090"/>
          </a:xfrm>
          <a:solidFill>
            <a:schemeClr val="tx2"/>
          </a:solidFill>
        </p:spPr>
        <p:txBody>
          <a:bodyPr vert="horz" lIns="91440" tIns="45720" rIns="91440" bIns="45720" rtlCol="0" anchor="ctr">
            <a:normAutofit/>
          </a:bodyPr>
          <a:lstStyle/>
          <a:p>
            <a:r>
              <a:rPr lang="en-US" dirty="0">
                <a:effectLst>
                  <a:outerShdw blurRad="38100" dist="38100" dir="2700000" algn="tl">
                    <a:srgbClr val="000000">
                      <a:alpha val="43137"/>
                    </a:srgbClr>
                  </a:outerShdw>
                </a:effectLst>
              </a:rPr>
              <a:t>Requirements SUMMARY</a:t>
            </a:r>
          </a:p>
        </p:txBody>
      </p:sp>
      <p:sp>
        <p:nvSpPr>
          <p:cNvPr id="4" name="Rectangle 3"/>
          <p:cNvSpPr/>
          <p:nvPr/>
        </p:nvSpPr>
        <p:spPr>
          <a:xfrm>
            <a:off x="2623274" y="1061351"/>
            <a:ext cx="8039725" cy="6745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 PARTICIPATION &amp; 2. SCOUT SPIRIT</a:t>
            </a:r>
          </a:p>
        </p:txBody>
      </p:sp>
      <p:sp>
        <p:nvSpPr>
          <p:cNvPr id="7" name="Rectangle 6"/>
          <p:cNvSpPr/>
          <p:nvPr/>
        </p:nvSpPr>
        <p:spPr>
          <a:xfrm>
            <a:off x="2623275" y="2106617"/>
            <a:ext cx="2578308" cy="6745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 MERIT BADGES</a:t>
            </a:r>
          </a:p>
        </p:txBody>
      </p:sp>
      <p:sp>
        <p:nvSpPr>
          <p:cNvPr id="9" name="Rectangle 8"/>
          <p:cNvSpPr/>
          <p:nvPr/>
        </p:nvSpPr>
        <p:spPr>
          <a:xfrm>
            <a:off x="5353983" y="2106617"/>
            <a:ext cx="2578308" cy="6745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 LEADERSHIP</a:t>
            </a:r>
          </a:p>
        </p:txBody>
      </p:sp>
      <p:sp>
        <p:nvSpPr>
          <p:cNvPr id="10" name="Rectangle 9"/>
          <p:cNvSpPr/>
          <p:nvPr/>
        </p:nvSpPr>
        <p:spPr>
          <a:xfrm>
            <a:off x="8084691" y="2106617"/>
            <a:ext cx="2578308" cy="6745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 SERVICE PROJECT</a:t>
            </a:r>
          </a:p>
        </p:txBody>
      </p:sp>
      <p:sp>
        <p:nvSpPr>
          <p:cNvPr id="11" name="Rectangle 10"/>
          <p:cNvSpPr/>
          <p:nvPr/>
        </p:nvSpPr>
        <p:spPr>
          <a:xfrm>
            <a:off x="2622352" y="4268906"/>
            <a:ext cx="8039725" cy="6745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6. SCOUTMASTER CONFERENCE</a:t>
            </a:r>
          </a:p>
        </p:txBody>
      </p:sp>
      <p:sp>
        <p:nvSpPr>
          <p:cNvPr id="12" name="Rectangle 11"/>
          <p:cNvSpPr/>
          <p:nvPr/>
        </p:nvSpPr>
        <p:spPr>
          <a:xfrm>
            <a:off x="2623274" y="5331273"/>
            <a:ext cx="8039725" cy="6745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 EAGLE BOARD OF REVIEW</a:t>
            </a:r>
          </a:p>
        </p:txBody>
      </p:sp>
      <p:cxnSp>
        <p:nvCxnSpPr>
          <p:cNvPr id="13" name="Straight Arrow Connector 12"/>
          <p:cNvCxnSpPr>
            <a:stCxn id="4" idx="2"/>
            <a:endCxn id="7" idx="0"/>
          </p:cNvCxnSpPr>
          <p:nvPr/>
        </p:nvCxnSpPr>
        <p:spPr>
          <a:xfrm flipH="1">
            <a:off x="3912429" y="1735908"/>
            <a:ext cx="2730708" cy="3707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2"/>
            <a:endCxn id="9" idx="0"/>
          </p:cNvCxnSpPr>
          <p:nvPr/>
        </p:nvCxnSpPr>
        <p:spPr>
          <a:xfrm>
            <a:off x="6643137" y="1735908"/>
            <a:ext cx="0" cy="3707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2"/>
            <a:endCxn id="10" idx="0"/>
          </p:cNvCxnSpPr>
          <p:nvPr/>
        </p:nvCxnSpPr>
        <p:spPr>
          <a:xfrm>
            <a:off x="6643137" y="1735908"/>
            <a:ext cx="2730708" cy="3707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623279" y="3187761"/>
            <a:ext cx="8039725" cy="6745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EAGLE APPLICATION</a:t>
            </a:r>
          </a:p>
        </p:txBody>
      </p:sp>
      <p:cxnSp>
        <p:nvCxnSpPr>
          <p:cNvPr id="27" name="Straight Arrow Connector 26"/>
          <p:cNvCxnSpPr>
            <a:stCxn id="7" idx="2"/>
            <a:endCxn id="20" idx="0"/>
          </p:cNvCxnSpPr>
          <p:nvPr/>
        </p:nvCxnSpPr>
        <p:spPr>
          <a:xfrm>
            <a:off x="3912429" y="2781174"/>
            <a:ext cx="2730713" cy="406587"/>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2"/>
            <a:endCxn id="20" idx="0"/>
          </p:cNvCxnSpPr>
          <p:nvPr/>
        </p:nvCxnSpPr>
        <p:spPr>
          <a:xfrm flipH="1">
            <a:off x="6643142" y="2781174"/>
            <a:ext cx="2730703" cy="406587"/>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9" idx="2"/>
            <a:endCxn id="20" idx="0"/>
          </p:cNvCxnSpPr>
          <p:nvPr/>
        </p:nvCxnSpPr>
        <p:spPr>
          <a:xfrm>
            <a:off x="6643137" y="2781174"/>
            <a:ext cx="5" cy="406587"/>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0" idx="2"/>
            <a:endCxn id="11" idx="0"/>
          </p:cNvCxnSpPr>
          <p:nvPr/>
        </p:nvCxnSpPr>
        <p:spPr>
          <a:xfrm flipH="1">
            <a:off x="6642215" y="3862318"/>
            <a:ext cx="927" cy="406588"/>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1" idx="2"/>
            <a:endCxn id="12" idx="0"/>
          </p:cNvCxnSpPr>
          <p:nvPr/>
        </p:nvCxnSpPr>
        <p:spPr>
          <a:xfrm>
            <a:off x="6642215" y="4943463"/>
            <a:ext cx="922" cy="38781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3880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E4646-43CB-48BA-8B9D-29BB261D507D}"/>
              </a:ext>
            </a:extLst>
          </p:cNvPr>
          <p:cNvSpPr>
            <a:spLocks noGrp="1"/>
          </p:cNvSpPr>
          <p:nvPr>
            <p:ph type="title"/>
          </p:nvPr>
        </p:nvSpPr>
        <p:spPr>
          <a:xfrm>
            <a:off x="6439066" y="128767"/>
            <a:ext cx="5259707" cy="1325563"/>
          </a:xfrm>
          <a:solidFill>
            <a:schemeClr val="tx2"/>
          </a:solidFill>
        </p:spPr>
        <p:txBody>
          <a:bodyPr vert="horz" lIns="91440" tIns="45720" rIns="91440" bIns="45720" rtlCol="0" anchor="ctr">
            <a:normAutofit/>
          </a:bodyPr>
          <a:lstStyle/>
          <a:p>
            <a:r>
              <a:rPr lang="en-US" dirty="0">
                <a:effectLst>
                  <a:outerShdw blurRad="38100" dist="38100" dir="2700000" algn="tl">
                    <a:srgbClr val="000000">
                      <a:alpha val="43137"/>
                    </a:srgbClr>
                  </a:outerShdw>
                </a:effectLst>
              </a:rPr>
              <a:t>Merit Badges</a:t>
            </a:r>
          </a:p>
        </p:txBody>
      </p:sp>
      <p:sp>
        <p:nvSpPr>
          <p:cNvPr id="3" name="Content Placeholder 2">
            <a:extLst>
              <a:ext uri="{FF2B5EF4-FFF2-40B4-BE49-F238E27FC236}">
                <a16:creationId xmlns:a16="http://schemas.microsoft.com/office/drawing/2014/main" id="{1EC9BE56-8A64-4BF8-897C-BDD1CE60C73D}"/>
              </a:ext>
            </a:extLst>
          </p:cNvPr>
          <p:cNvSpPr>
            <a:spLocks noGrp="1"/>
          </p:cNvSpPr>
          <p:nvPr>
            <p:ph sz="half" idx="1"/>
          </p:nvPr>
        </p:nvSpPr>
        <p:spPr>
          <a:xfrm>
            <a:off x="5621312" y="1454330"/>
            <a:ext cx="6182393" cy="4077325"/>
          </a:xfrm>
        </p:spPr>
        <p:txBody>
          <a:bodyPr vert="horz" lIns="91440" tIns="45720" rIns="91440" bIns="45720" rtlCol="0" anchor="t">
            <a:normAutofit fontScale="92500" lnSpcReduction="10000"/>
          </a:bodyPr>
          <a:lstStyle/>
          <a:p>
            <a:r>
              <a:rPr lang="en-US" sz="1800" dirty="0"/>
              <a:t>merit badges are an important part of the Eagle Scout Process</a:t>
            </a:r>
          </a:p>
          <a:p>
            <a:r>
              <a:rPr lang="en-US" sz="1800" dirty="0"/>
              <a:t>4 Eagle badges and 2 elective Badges required for star</a:t>
            </a:r>
          </a:p>
          <a:p>
            <a:r>
              <a:rPr lang="en-US" sz="1800" dirty="0"/>
              <a:t>Total of 7 eagle badges and 4 elective badges required for life</a:t>
            </a:r>
          </a:p>
          <a:p>
            <a:r>
              <a:rPr lang="en-US" sz="1800" dirty="0"/>
              <a:t>total of 13 eagle badges (14 after July 1, 2022)  and 8 elective badges  (7 after July 1, 2022) required for eagle.</a:t>
            </a:r>
          </a:p>
          <a:p>
            <a:r>
              <a:rPr lang="en-US" sz="1800" dirty="0"/>
              <a:t>21 total including the ones in the required list which will be covered in the next slide.  </a:t>
            </a:r>
          </a:p>
          <a:p>
            <a:r>
              <a:rPr lang="en-US" sz="1800" dirty="0"/>
              <a:t>Merit Badges may be obtained up until age 18</a:t>
            </a:r>
          </a:p>
          <a:p>
            <a:r>
              <a:rPr lang="en-US" sz="1800" dirty="0"/>
              <a:t>Scouts are eligible for palms for each 5 additional badges earned.  </a:t>
            </a:r>
          </a:p>
          <a:p>
            <a:endParaRPr lang="en-US" sz="1800" dirty="0"/>
          </a:p>
        </p:txBody>
      </p:sp>
      <p:pic>
        <p:nvPicPr>
          <p:cNvPr id="8" name="Content Placeholder 7" descr="A picture containing text&#10;&#10;Description automatically generated">
            <a:extLst>
              <a:ext uri="{FF2B5EF4-FFF2-40B4-BE49-F238E27FC236}">
                <a16:creationId xmlns:a16="http://schemas.microsoft.com/office/drawing/2014/main" id="{937B7BD9-5673-4807-AAB8-DDEC4810FBD0}"/>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2568" r="18618"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Tree>
    <p:extLst>
      <p:ext uri="{BB962C8B-B14F-4D97-AF65-F5344CB8AC3E}">
        <p14:creationId xmlns:p14="http://schemas.microsoft.com/office/powerpoint/2010/main" val="20743196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roop 3  Life to Eagle Program&amp;quot;&quot;/&gt;&lt;property id=&quot;20307&quot; value=&quot;257&quot;/&gt;&lt;/object&gt;&lt;object type=&quot;3&quot; unique_id=&quot;10005&quot;&gt;&lt;property id=&quot;20148&quot; value=&quot;5&quot;/&gt;&lt;property id=&quot;20300&quot; value=&quot;Slide 2 - &amp;quot;What are we going to cover tonight?&amp;quot;&quot;/&gt;&lt;property id=&quot;20307&quot; value=&quot;259&quot;/&gt;&lt;/object&gt;&lt;object type=&quot;3&quot; unique_id=&quot;10006&quot;&gt;&lt;property id=&quot;20148&quot; value=&quot;5&quot;/&gt;&lt;property id=&quot;20300&quot; value=&quot;Slide 3 - &amp;quot;The Requirements to be an Eagle Scout&amp;quot;&quot;/&gt;&lt;property id=&quot;20307&quot; value=&quot;262&quot;/&gt;&lt;/object&gt;&lt;object type=&quot;3&quot; unique_id=&quot;10007&quot;&gt;&lt;property id=&quot;20148&quot; value=&quot;5&quot;/&gt;&lt;property id=&quot;20300&quot; value=&quot;Slide 5 - &amp;quot;The Requirements to be an Eagle Scout (con’t)&amp;quot;&quot;/&gt;&lt;property id=&quot;20307&quot; value=&quot;263&quot;/&gt;&lt;/object&gt;&lt;object type=&quot;3&quot; unique_id=&quot;10009&quot;&gt;&lt;property id=&quot;20148&quot; value=&quot;5&quot;/&gt;&lt;property id=&quot;20300&quot; value=&quot;Slide 9 - &amp;quot;Merit Badges&amp;quot;&quot;/&gt;&lt;property id=&quot;20307&quot; value=&quot;266&quot;/&gt;&lt;/object&gt;&lt;object type=&quot;3&quot; unique_id=&quot;10010&quot;&gt;&lt;property id=&quot;20148&quot; value=&quot;5&quot;/&gt;&lt;property id=&quot;20300&quot; value=&quot;Slide 10 - &amp;quot;Required Merit Badges&amp;quot;&quot;/&gt;&lt;property id=&quot;20307&quot; value=&quot;264&quot;/&gt;&lt;/object&gt;&lt;object type=&quot;3&quot; unique_id=&quot;10083&quot;&gt;&lt;property id=&quot;20148&quot; value=&quot;5&quot;/&gt;&lt;property id=&quot;20300&quot; value=&quot;Slide 11 - &amp;quot;The Eagle Scout Project &amp;quot;&quot;/&gt;&lt;property id=&quot;20307&quot; value=&quot;267&quot;/&gt;&lt;/object&gt;&lt;object type=&quot;3&quot; unique_id=&quot;10084&quot;&gt;&lt;property id=&quot;20148&quot; value=&quot;5&quot;/&gt;&lt;property id=&quot;20300&quot; value=&quot;Slide 12 - &amp;quot;How do I select an Eagle Scout Project?&amp;quot;&quot;/&gt;&lt;property id=&quot;20307&quot; value=&quot;268&quot;/&gt;&lt;/object&gt;&lt;object type=&quot;3&quot; unique_id=&quot;10085&quot;&gt;&lt;property id=&quot;20148&quot; value=&quot;5&quot;/&gt;&lt;property id=&quot;20300&quot; value=&quot;Slide 13 - &amp;quot;How do I select an Eagle Scout Project?&amp;quot;&quot;/&gt;&lt;property id=&quot;20307&quot; value=&quot;269&quot;/&gt;&lt;/object&gt;&lt;object type=&quot;3&quot; unique_id=&quot;10086&quot;&gt;&lt;property id=&quot;20148&quot; value=&quot;5&quot;/&gt;&lt;property id=&quot;20300&quot; value=&quot;Slide 14 - &amp;quot;How do I select an Eagle Scout Project?&amp;quot;&quot;/&gt;&lt;property id=&quot;20307&quot; value=&quot;270&quot;/&gt;&lt;/object&gt;&lt;object type=&quot;3&quot; unique_id=&quot;10087&quot;&gt;&lt;property id=&quot;20148&quot; value=&quot;5&quot;/&gt;&lt;property id=&quot;20300&quot; value=&quot;Slide 16 - &amp;quot;The Eagle Project Workbook&amp;quot;&quot;/&gt;&lt;property id=&quot;20307&quot; value=&quot;271&quot;/&gt;&lt;/object&gt;&lt;object type=&quot;3&quot; unique_id=&quot;10130&quot;&gt;&lt;property id=&quot;20148&quot; value=&quot;5&quot;/&gt;&lt;property id=&quot;20300&quot; value=&quot;Slide 15 - &amp;quot;Eagle Project Coaches&amp;quot;&quot;/&gt;&lt;property id=&quot;20307&quot; value=&quot;272&quot;/&gt;&lt;/object&gt;&lt;object type=&quot;3&quot; unique_id=&quot;10191&quot;&gt;&lt;property id=&quot;20148&quot; value=&quot;5&quot;/&gt;&lt;property id=&quot;20300&quot; value=&quot;Slide 17 - &amp;quot;The eagle project workbook&amp;quot;&quot;/&gt;&lt;property id=&quot;20307&quot; value=&quot;273&quot;/&gt;&lt;/object&gt;&lt;object type=&quot;3&quot; unique_id=&quot;10192&quot;&gt;&lt;property id=&quot;20148&quot; value=&quot;5&quot;/&gt;&lt;property id=&quot;20300&quot; value=&quot;Slide 18 - &amp;quot;The eagle project workbook&amp;quot;&quot;/&gt;&lt;property id=&quot;20307&quot; value=&quot;274&quot;/&gt;&lt;/object&gt;&lt;object type=&quot;3&quot; unique_id=&quot;10465&quot;&gt;&lt;property id=&quot;20148&quot; value=&quot;5&quot;/&gt;&lt;property id=&quot;20300&quot; value=&quot;Slide 4 - &amp;quot;The Requirements to be an Eagle Scout&amp;quot;&quot;/&gt;&lt;property id=&quot;20307&quot; value=&quot;276&quot;/&gt;&lt;/object&gt;&lt;object type=&quot;3&quot; unique_id=&quot;10466&quot;&gt;&lt;property id=&quot;20148&quot; value=&quot;5&quot;/&gt;&lt;property id=&quot;20300&quot; value=&quot;Slide 6 - &amp;quot;The Requirements to be an Eagle Scout (con’t)&amp;quot;&quot;/&gt;&lt;property id=&quot;20307&quot; value=&quot;277&quot;/&gt;&lt;/object&gt;&lt;object type=&quot;3&quot; unique_id=&quot;10467&quot;&gt;&lt;property id=&quot;20148&quot; value=&quot;5&quot;/&gt;&lt;property id=&quot;20300&quot; value=&quot;Slide 7 - &amp;quot;The Requirements to be an Eagle Scout (con’t)&amp;quot;&quot;/&gt;&lt;property id=&quot;20307&quot; value=&quot;278&quot;/&gt;&lt;/object&gt;&lt;object type=&quot;3&quot; unique_id=&quot;10468&quot;&gt;&lt;property id=&quot;20148&quot; value=&quot;5&quot;/&gt;&lt;property id=&quot;20300&quot; value=&quot;Slide 8 - &amp;quot;Requirements SUMMARY&amp;quot;&quot;/&gt;&lt;property id=&quot;20307&quot; value=&quot;279&quot;/&gt;&lt;/object&gt;&lt;object type=&quot;3&quot; unique_id=&quot;10826&quot;&gt;&lt;property id=&quot;20148&quot; value=&quot;5&quot;/&gt;&lt;property id=&quot;20300&quot; value=&quot;Slide 19 - &amp;quot;The eagle project workbook&amp;quot;&quot;/&gt;&lt;property id=&quot;20307&quot; value=&quot;275&quot;/&gt;&lt;/object&gt;&lt;object type=&quot;3&quot; unique_id=&quot;10827&quot;&gt;&lt;property id=&quot;20148&quot; value=&quot;5&quot;/&gt;&lt;property id=&quot;20300&quot; value=&quot;Slide 20 - &amp;quot;The eagle project workbook&amp;quot;&quot;/&gt;&lt;property id=&quot;20307&quot; value=&quot;281&quot;/&gt;&lt;/object&gt;&lt;object type=&quot;3&quot; unique_id=&quot;10828&quot;&gt;&lt;property id=&quot;20148&quot; value=&quot;5&quot;/&gt;&lt;property id=&quot;20300&quot; value=&quot;Slide 21 - &amp;quot;Col council eagle scout project guidelines (health and safety)&amp;quot;&quot;/&gt;&lt;property id=&quot;20307&quot; value=&quot;283&quot;/&gt;&lt;/object&gt;&lt;object type=&quot;3&quot; unique_id=&quot;10829&quot;&gt;&lt;property id=&quot;20148&quot; value=&quot;5&quot;/&gt;&lt;property id=&quot;20300&quot; value=&quot;Slide 23 - &amp;quot;The eagle scout application&amp;quot;&quot;/&gt;&lt;property id=&quot;20307&quot; value=&quot;285&quot;/&gt;&lt;/object&gt;&lt;object type=&quot;3&quot; unique_id=&quot;11055&quot;&gt;&lt;property id=&quot;20148&quot; value=&quot;5&quot;/&gt;&lt;property id=&quot;20300&quot; value=&quot;Slide 24 - &amp;quot;Scoutmaster conference and  board of review&amp;quot;&quot;/&gt;&lt;property id=&quot;20307&quot; value=&quot;286&quot;/&gt;&lt;/object&gt;&lt;object type=&quot;3&quot; unique_id=&quot;11056&quot;&gt;&lt;property id=&quot;20148&quot; value=&quot;5&quot;/&gt;&lt;property id=&quot;20300&quot; value=&quot;Slide 25 - &amp;quot;Washington district  board of review&amp;quot;&quot;/&gt;&lt;property id=&quot;20307&quot; value=&quot;287&quot;/&gt;&lt;/object&gt;&lt;object type=&quot;3&quot; unique_id=&quot;11057&quot;&gt;&lt;property id=&quot;20148&quot; value=&quot;5&quot;/&gt;&lt;property id=&quot;20300&quot; value=&quot;Slide 27 - &amp;quot;Final thoughts&amp;quot;&quot;/&gt;&lt;property id=&quot;20307&quot; value=&quot;290&quot;/&gt;&lt;/object&gt;&lt;object type=&quot;3&quot; unique_id=&quot;11058&quot;&gt;&lt;property id=&quot;20148&quot; value=&quot;5&quot;/&gt;&lt;property id=&quot;20300&quot; value=&quot;Slide 28 - &amp;quot;questions&amp;quot;&quot;/&gt;&lt;property id=&quot;20307&quot; value=&quot;291&quot;/&gt;&lt;/object&gt;&lt;object type=&quot;3&quot; unique_id=&quot;11145&quot;&gt;&lt;property id=&quot;20148&quot; value=&quot;5&quot;/&gt;&lt;property id=&quot;20300&quot; value=&quot;Slide 22 - &amp;quot;Reference Letters&amp;quot;&quot;/&gt;&lt;property id=&quot;20307&quot; value=&quot;292&quot;/&gt;&lt;/object&gt;&lt;object type=&quot;3&quot; unique_id=&quot;11262&quot;&gt;&lt;property id=&quot;20148&quot; value=&quot;5&quot;/&gt;&lt;property id=&quot;20300&quot; value=&quot;Slide 26 - &amp;quot;Troop 3  eagle scout checklist&amp;quot;&quot;/&gt;&lt;property id=&quot;20307&quot; value=&quot;293&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746</TotalTime>
  <Words>2444</Words>
  <Application>Microsoft Office PowerPoint</Application>
  <PresentationFormat>Widescreen</PresentationFormat>
  <Paragraphs>196</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Impact</vt:lpstr>
      <vt:lpstr>Main Event</vt:lpstr>
      <vt:lpstr>Troop 3  Life to Eagle Program</vt:lpstr>
      <vt:lpstr>What are we going to cover tonight?</vt:lpstr>
      <vt:lpstr>The Requirements to be an Eagle Scout</vt:lpstr>
      <vt:lpstr>The Requirements to be an Eagle Scout</vt:lpstr>
      <vt:lpstr>The Requirements to be an Eagle Scout (con’t)</vt:lpstr>
      <vt:lpstr>The Requirements to be an Eagle Scout (con’t)</vt:lpstr>
      <vt:lpstr>The Requirements to be an Eagle Scout (con’t)</vt:lpstr>
      <vt:lpstr>Requirements SUMMARY</vt:lpstr>
      <vt:lpstr>Merit Badges</vt:lpstr>
      <vt:lpstr>Required Merit Badges</vt:lpstr>
      <vt:lpstr>The Eagle Scout Project </vt:lpstr>
      <vt:lpstr>How do I select an Eagle Scout Project?</vt:lpstr>
      <vt:lpstr>How do I select an Eagle Scout Project?</vt:lpstr>
      <vt:lpstr>How do I select an Eagle Scout Project?</vt:lpstr>
      <vt:lpstr>Eagle Project Coaches</vt:lpstr>
      <vt:lpstr>The Eagle Project Workbook</vt:lpstr>
      <vt:lpstr>The eagle project workbook</vt:lpstr>
      <vt:lpstr>The eagle project workbook</vt:lpstr>
      <vt:lpstr>The eagle project workbook</vt:lpstr>
      <vt:lpstr>The eagle project workbook</vt:lpstr>
      <vt:lpstr>Col council eagle scout project guidelines (health and safety)</vt:lpstr>
      <vt:lpstr>Reference Letters</vt:lpstr>
      <vt:lpstr>The eagle scout application</vt:lpstr>
      <vt:lpstr>Scoutmaster conference and  board of review</vt:lpstr>
      <vt:lpstr>Washington district  board of review</vt:lpstr>
      <vt:lpstr>Troop 3  eagle scout checklist</vt:lpstr>
      <vt:lpstr>Final thoughts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Troop 3 Life to Eagle Program</dc:title>
  <dc:creator>Waeltz, Robert</dc:creator>
  <cp:lastModifiedBy>Waeltz, Robert</cp:lastModifiedBy>
  <cp:revision>31</cp:revision>
  <dcterms:created xsi:type="dcterms:W3CDTF">2022-01-04T13:11:37Z</dcterms:created>
  <dcterms:modified xsi:type="dcterms:W3CDTF">2022-01-17T19:02:42Z</dcterms:modified>
</cp:coreProperties>
</file>